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9" r:id="rId3"/>
    <p:sldId id="270" r:id="rId4"/>
    <p:sldId id="289" r:id="rId5"/>
    <p:sldId id="275" r:id="rId6"/>
    <p:sldId id="273" r:id="rId7"/>
    <p:sldId id="274" r:id="rId8"/>
    <p:sldId id="291" r:id="rId9"/>
    <p:sldId id="266" r:id="rId10"/>
    <p:sldId id="267" r:id="rId11"/>
    <p:sldId id="277" r:id="rId12"/>
    <p:sldId id="278" r:id="rId13"/>
    <p:sldId id="283" r:id="rId14"/>
    <p:sldId id="282" r:id="rId15"/>
    <p:sldId id="279" r:id="rId16"/>
    <p:sldId id="280" r:id="rId17"/>
    <p:sldId id="268" r:id="rId18"/>
    <p:sldId id="281" r:id="rId19"/>
    <p:sldId id="294" r:id="rId20"/>
    <p:sldId id="292" r:id="rId21"/>
    <p:sldId id="285" r:id="rId22"/>
    <p:sldId id="263" r:id="rId23"/>
    <p:sldId id="287" r:id="rId24"/>
    <p:sldId id="290" r:id="rId25"/>
    <p:sldId id="29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5"/>
    <p:restoredTop sz="94723"/>
  </p:normalViewPr>
  <p:slideViewPr>
    <p:cSldViewPr snapToGrid="0" snapToObjects="1">
      <p:cViewPr varScale="1">
        <p:scale>
          <a:sx n="90" d="100"/>
          <a:sy n="90" d="100"/>
        </p:scale>
        <p:origin x="7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01CBA-C318-C04A-BE6E-8DDC994EEC60}" type="datetimeFigureOut">
              <a:rPr lang="en-US" smtClean="0"/>
              <a:t>8/15/19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5F1EA-5787-E34B-B6E1-6F1013FE5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7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5FEA5-EDB0-4141-BC84-55D1FA6EE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ACE1B-B91F-6F42-A039-75EB32A66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C60D8-D59A-9D4D-9313-B4D3D62E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D53-E976-9545-BC3E-B89B8F6930CF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22493-5348-BC49-9517-8C9A41077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E5242-3D8A-8B41-A775-973D6E93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7237-B3B5-FD4F-AF51-97DF0869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6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0A64-D120-3F41-AF59-62B611E8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1DBCC-8627-6348-881B-E411AACD2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9E0C6-A7EF-DE4C-AA83-D585AC6F6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D53-E976-9545-BC3E-B89B8F6930CF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4EBF4-C70D-984C-A1CA-A2D6A0FD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171A2-C337-9249-874D-04D3587C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7237-B3B5-FD4F-AF51-97DF0869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7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DE7D4C-0289-EE43-A0B8-3C4F59170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7376A-8BF6-0D49-BBDF-5AD10582E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92DB0-748D-B740-AEE8-7F1E94A5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D53-E976-9545-BC3E-B89B8F6930CF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32D6B-D823-4740-8306-E583C2DC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61CE8-1B03-2443-A5D0-17434503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7237-B3B5-FD4F-AF51-97DF0869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4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A168E-8D8A-3045-BE89-9F862196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E88B8-4FBE-C24E-9C83-AE34E7A21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86721-8652-9046-BED1-92CC179C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D53-E976-9545-BC3E-B89B8F6930CF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1FB2A-2D00-4041-B9CB-5DCB07A0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4E0CD-456C-0C4D-B856-AFD3A862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7237-B3B5-FD4F-AF51-97DF0869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7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8306-23B0-EF49-928F-80DB5432B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E18E7-88AA-8C47-8D9A-2CF4B0B25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69A33-6D68-834F-95C8-304436B7F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D53-E976-9545-BC3E-B89B8F6930CF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D89D3-040E-2644-9772-1C88EA982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D45-FC45-554F-96D3-2BC6419D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7237-B3B5-FD4F-AF51-97DF0869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7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A48A9-3C4A-CB49-BE81-712C5949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F9F3B-8B4F-C04A-83A7-9D209A19E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57927-7A95-0C46-AEF4-1AA515A78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36743-1AEA-184C-B75C-52B818BD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D53-E976-9545-BC3E-B89B8F6930CF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2DA42-DFF2-2C43-9A31-303C8391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6295E-3950-1E4A-B006-FA5EE0691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7237-B3B5-FD4F-AF51-97DF0869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5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5AC83-A53E-C24C-913B-21D430650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0DD39-7AF3-9940-90DC-C589DAA95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0D476-D918-D643-A399-6F297627E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81AE5C-24EC-DE44-8B12-D49A11573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82671-3A98-5749-B627-C389ABC5B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58D4E-B5A3-7F43-99A7-3F4F13D5A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D53-E976-9545-BC3E-B89B8F6930CF}" type="datetimeFigureOut">
              <a:rPr lang="en-US" smtClean="0"/>
              <a:t>8/15/19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E95AEB-C0B5-BF4F-A519-BB8A1B30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2951F0-9FE8-B044-8F20-EA412372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7237-B3B5-FD4F-AF51-97DF0869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1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219E2-6A18-F54B-B624-5225D4B9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6B1F0-4328-D64E-A22D-2222C939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D53-E976-9545-BC3E-B89B8F6930CF}" type="datetimeFigureOut">
              <a:rPr lang="en-US" smtClean="0"/>
              <a:t>8/15/19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55E5B-FD4C-534E-863A-1B19214F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1C2342-6ED9-BF47-937C-6CF61F32F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7237-B3B5-FD4F-AF51-97DF0869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6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665C5A-5DC0-F440-A56B-7409EEB9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D53-E976-9545-BC3E-B89B8F6930CF}" type="datetimeFigureOut">
              <a:rPr lang="en-US" smtClean="0"/>
              <a:t>8/15/19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9C1959-8E20-1243-8FD3-9C237069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56F74-87D9-7C43-9022-51D9CFAE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7237-B3B5-FD4F-AF51-97DF0869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4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4C8E-FE40-0E4C-966C-F79B6887D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0E5B5-664E-684E-9E8E-97EFD79F4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9B335-4E00-D144-A009-3B9B6B217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7DCB5-A2B8-3447-958F-173FAB2D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D53-E976-9545-BC3E-B89B8F6930CF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13289-8F15-804D-9B47-FF0B6FCC1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0B8CB-48F9-DC40-AEC3-01D1F1FE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7237-B3B5-FD4F-AF51-97DF0869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9E127-BB70-C54C-9849-77AD952D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C0B91-A66E-8D46-9BB1-4301FE03B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2A084-2C3C-2C4B-9C70-2E05AC597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BF068-1C0C-2442-88F6-1CE07FE5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D53-E976-9545-BC3E-B89B8F6930CF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B6459-B1E3-5B49-93C4-E9529B03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A90BD-3EF9-FC4E-9248-673AD0B5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7237-B3B5-FD4F-AF51-97DF0869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AAD8CF-33C9-154E-A805-770166F43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7670A-3E2A-5D40-8E60-05CDD4059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FA2A7-316C-FE4E-82D5-73139249C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89D53-E976-9545-BC3E-B89B8F6930CF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A8978-86CA-8345-AEC5-813188A88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667A3-6AFC-AF40-AC66-D70B86F65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7237-B3B5-FD4F-AF51-97DF0869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2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F604A94-74DB-ED42-8E48-A042D70B5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685800"/>
            <a:ext cx="5486400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A6BC0A-8330-8F45-8449-26FA440F2858}"/>
              </a:ext>
            </a:extLst>
          </p:cNvPr>
          <p:cNvSpPr txBox="1"/>
          <p:nvPr/>
        </p:nvSpPr>
        <p:spPr>
          <a:xfrm>
            <a:off x="11158151" y="58076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14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empty room&#10;&#10;Description automatically generated">
            <a:extLst>
              <a:ext uri="{FF2B5EF4-FFF2-40B4-BE49-F238E27FC236}">
                <a16:creationId xmlns:a16="http://schemas.microsoft.com/office/drawing/2014/main" id="{B9185EF8-46B7-6644-984E-C739C0448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6357" cy="686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57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at a desk in a room&#10;&#10;Description automatically generated">
            <a:extLst>
              <a:ext uri="{FF2B5EF4-FFF2-40B4-BE49-F238E27FC236}">
                <a16:creationId xmlns:a16="http://schemas.microsoft.com/office/drawing/2014/main" id="{4B51F2D0-9AE5-E648-A087-41D1B8CC4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714" cy="68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02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a room&#10;&#10;Description automatically generated">
            <a:extLst>
              <a:ext uri="{FF2B5EF4-FFF2-40B4-BE49-F238E27FC236}">
                <a16:creationId xmlns:a16="http://schemas.microsoft.com/office/drawing/2014/main" id="{6C66D795-6F22-5E4F-B51A-303ADA950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714" cy="68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in a chair in a room&#10;&#10;Description automatically generated">
            <a:extLst>
              <a:ext uri="{FF2B5EF4-FFF2-40B4-BE49-F238E27FC236}">
                <a16:creationId xmlns:a16="http://schemas.microsoft.com/office/drawing/2014/main" id="{1564BE41-E4EC-D246-88D9-308D8DFFC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57" y="0"/>
            <a:ext cx="9168714" cy="68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67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FB8946A0-AB09-FD45-B0EF-F12EA0731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714" cy="68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21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B3682-16FB-BE44-B161-CB5B730BE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78" y="131899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Universal Serif" panose="020E0705020206020404" pitchFamily="34" charset="77"/>
            </a:endParaRPr>
          </a:p>
          <a:p>
            <a:pPr marL="0" indent="0">
              <a:buNone/>
            </a:pPr>
            <a:endParaRPr lang="en-US" sz="3600" b="1" dirty="0">
              <a:latin typeface="Universal Serif" panose="020E0705020206020404" pitchFamily="34" charset="77"/>
            </a:endParaRPr>
          </a:p>
          <a:p>
            <a:pPr marL="0" indent="0" algn="ctr">
              <a:buNone/>
            </a:pPr>
            <a:r>
              <a:rPr lang="en-US" sz="6000" b="1" dirty="0">
                <a:latin typeface="Universal Serif" panose="020E0705020206020404" pitchFamily="34" charset="77"/>
              </a:rPr>
              <a:t>Environment &amp; Attitude</a:t>
            </a:r>
          </a:p>
        </p:txBody>
      </p:sp>
    </p:spTree>
    <p:extLst>
      <p:ext uri="{BB962C8B-B14F-4D97-AF65-F5344CB8AC3E}">
        <p14:creationId xmlns:p14="http://schemas.microsoft.com/office/powerpoint/2010/main" val="3689900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968F-A2D7-5643-8C75-ED18C011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Universal Serif" panose="020E0705020206020404" pitchFamily="34" charset="77"/>
              </a:rPr>
              <a:t>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3C50B-CB1E-B648-B21C-01D5B673D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Universal Serif" panose="020E0705020206020404" pitchFamily="34" charset="77"/>
            </a:endParaRPr>
          </a:p>
          <a:p>
            <a:pPr marL="0" indent="0">
              <a:buNone/>
            </a:pPr>
            <a:endParaRPr lang="en-US" dirty="0">
              <a:latin typeface="Universal Serif" panose="020E0705020206020404" pitchFamily="34" charset="77"/>
            </a:endParaRPr>
          </a:p>
          <a:p>
            <a:pPr marL="0" indent="0" algn="ctr">
              <a:buNone/>
            </a:pPr>
            <a:r>
              <a:rPr lang="en-US" sz="4000" dirty="0">
                <a:latin typeface="Universal Serif" panose="020E0705020206020404" pitchFamily="34" charset="77"/>
              </a:rPr>
              <a:t>“Does our room feel welcoming to a guest?”</a:t>
            </a:r>
          </a:p>
        </p:txBody>
      </p:sp>
    </p:spTree>
    <p:extLst>
      <p:ext uri="{BB962C8B-B14F-4D97-AF65-F5344CB8AC3E}">
        <p14:creationId xmlns:p14="http://schemas.microsoft.com/office/powerpoint/2010/main" val="492206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58F2E6-49F8-B349-8B29-934D57BA2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068724" y="-1506711"/>
            <a:ext cx="6064624" cy="9871421"/>
          </a:xfrm>
          <a:effectLst>
            <a:glow rad="330200">
              <a:schemeClr val="accent1">
                <a:alpha val="40000"/>
              </a:schemeClr>
            </a:glow>
            <a:outerShdw blurRad="1270000" dist="50800" dir="5400000" algn="ctr" rotWithShape="0">
              <a:srgbClr val="000000">
                <a:alpha val="43137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95588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968F-A2D7-5643-8C75-ED18C011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Universal Serif" panose="020E0705020206020404" pitchFamily="34" charset="77"/>
              </a:rPr>
              <a:t>Attitude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3C50B-CB1E-B648-B21C-01D5B673D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Universal Serif" panose="020E0705020206020404" pitchFamily="34" charset="77"/>
            </a:endParaRPr>
          </a:p>
          <a:p>
            <a:pPr marL="0" indent="0">
              <a:buNone/>
            </a:pPr>
            <a:endParaRPr lang="en-US" dirty="0">
              <a:latin typeface="Universal Serif" panose="020E0705020206020404" pitchFamily="34" charset="77"/>
            </a:endParaRPr>
          </a:p>
          <a:p>
            <a:pPr marL="0" indent="0" algn="ctr">
              <a:buNone/>
            </a:pPr>
            <a:r>
              <a:rPr lang="en-US" sz="4000" dirty="0">
                <a:latin typeface="Universal Serif" panose="020E0705020206020404" pitchFamily="34" charset="77"/>
              </a:rPr>
              <a:t>“Do outsiders feel welcome</a:t>
            </a:r>
          </a:p>
          <a:p>
            <a:pPr marL="0" indent="0" algn="ctr">
              <a:buNone/>
            </a:pPr>
            <a:r>
              <a:rPr lang="en-US" sz="4000" dirty="0">
                <a:latin typeface="Universal Serif" panose="020E0705020206020404" pitchFamily="34" charset="77"/>
              </a:rPr>
              <a:t>in our group?”</a:t>
            </a:r>
          </a:p>
        </p:txBody>
      </p:sp>
    </p:spTree>
    <p:extLst>
      <p:ext uri="{BB962C8B-B14F-4D97-AF65-F5344CB8AC3E}">
        <p14:creationId xmlns:p14="http://schemas.microsoft.com/office/powerpoint/2010/main" val="3547303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968F-A2D7-5643-8C75-ED18C011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Universal Serif" panose="020E0705020206020404" pitchFamily="34" charset="77"/>
              </a:rPr>
              <a:t>Attitude – be an owner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3C50B-CB1E-B648-B21C-01D5B673D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sz="4000" dirty="0">
                <a:latin typeface="Universal Serif" panose="020E0705020206020404" pitchFamily="34" charset="77"/>
              </a:rPr>
              <a:t>A new person or couple is an opportunity</a:t>
            </a:r>
          </a:p>
          <a:p>
            <a:r>
              <a:rPr lang="en-US" sz="4000" dirty="0">
                <a:latin typeface="Universal Serif" panose="020E0705020206020404" pitchFamily="34" charset="77"/>
              </a:rPr>
              <a:t>Friends can wait</a:t>
            </a:r>
          </a:p>
          <a:p>
            <a:r>
              <a:rPr lang="en-US" sz="4000" dirty="0">
                <a:latin typeface="Universal Serif" panose="020E0705020206020404" pitchFamily="34" charset="77"/>
              </a:rPr>
              <a:t>Be a connector</a:t>
            </a:r>
          </a:p>
        </p:txBody>
      </p:sp>
    </p:spTree>
    <p:extLst>
      <p:ext uri="{BB962C8B-B14F-4D97-AF65-F5344CB8AC3E}">
        <p14:creationId xmlns:p14="http://schemas.microsoft.com/office/powerpoint/2010/main" val="348776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35583-76F9-CC4E-8321-3C0FC05E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dirty="0" err="1">
                <a:latin typeface="Universal Serif" panose="020E0705020206020404" pitchFamily="34" charset="77"/>
              </a:rPr>
              <a:t>Guestology</a:t>
            </a:r>
            <a:endParaRPr lang="en-US" b="1" u="sng" dirty="0">
              <a:latin typeface="Universal Serif" panose="020E07050202060204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FDD4C-DAB1-ED44-A1A4-ECD6AF767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Universal Serif" panose="020E0705020206020404" pitchFamily="34" charset="77"/>
              </a:rPr>
              <a:t>it’s your GUEST who decides if the experience was a success</a:t>
            </a:r>
            <a:r>
              <a:rPr lang="en-US" sz="4800" dirty="0">
                <a:latin typeface="Universal Serif" panose="020E0705020206020404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6502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85D1FE-B8EA-B843-B835-9E17002D8B22}"/>
              </a:ext>
            </a:extLst>
          </p:cNvPr>
          <p:cNvSpPr txBox="1">
            <a:spLocks/>
          </p:cNvSpPr>
          <p:nvPr/>
        </p:nvSpPr>
        <p:spPr>
          <a:xfrm>
            <a:off x="838199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>
                <a:latin typeface="Universal Serif" panose="020E0705020206020404" pitchFamily="34" charset="77"/>
              </a:rPr>
              <a:t>Bible Fellowship Timeline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9E5854-AD98-5C4D-BF3A-7A2EBDF5776B}"/>
              </a:ext>
            </a:extLst>
          </p:cNvPr>
          <p:cNvSpPr txBox="1"/>
          <p:nvPr/>
        </p:nvSpPr>
        <p:spPr>
          <a:xfrm>
            <a:off x="2572870" y="2302194"/>
            <a:ext cx="1281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niversal Serif" panose="020E0705020206020404" pitchFamily="34" charset="77"/>
              </a:rPr>
              <a:t>Before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1A595-BF0B-7044-9151-5F7166B908EE}"/>
              </a:ext>
            </a:extLst>
          </p:cNvPr>
          <p:cNvSpPr txBox="1"/>
          <p:nvPr/>
        </p:nvSpPr>
        <p:spPr>
          <a:xfrm>
            <a:off x="5060750" y="2302193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niversal Serif" panose="020E0705020206020404" pitchFamily="34" charset="77"/>
              </a:rPr>
              <a:t>During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D650DA-1B79-094B-B46F-3D8FC1C7EC18}"/>
              </a:ext>
            </a:extLst>
          </p:cNvPr>
          <p:cNvSpPr txBox="1"/>
          <p:nvPr/>
        </p:nvSpPr>
        <p:spPr>
          <a:xfrm>
            <a:off x="7569404" y="2302194"/>
            <a:ext cx="1026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niversal Serif" panose="020E0705020206020404" pitchFamily="34" charset="77"/>
              </a:rPr>
              <a:t>After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2FC6579-B541-7147-9B10-A7ECAF994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757448"/>
              </p:ext>
            </p:extLst>
          </p:nvPr>
        </p:nvGraphicFramePr>
        <p:xfrm>
          <a:off x="2032000" y="3284092"/>
          <a:ext cx="8127999" cy="1078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0524">
                  <a:extLst>
                    <a:ext uri="{9D8B030D-6E8A-4147-A177-3AD203B41FA5}">
                      <a16:colId xmlns:a16="http://schemas.microsoft.com/office/drawing/2014/main" val="2022492100"/>
                    </a:ext>
                  </a:extLst>
                </a:gridCol>
                <a:gridCol w="924910">
                  <a:extLst>
                    <a:ext uri="{9D8B030D-6E8A-4147-A177-3AD203B41FA5}">
                      <a16:colId xmlns:a16="http://schemas.microsoft.com/office/drawing/2014/main" val="2830993017"/>
                    </a:ext>
                  </a:extLst>
                </a:gridCol>
                <a:gridCol w="3622565">
                  <a:extLst>
                    <a:ext uri="{9D8B030D-6E8A-4147-A177-3AD203B41FA5}">
                      <a16:colId xmlns:a16="http://schemas.microsoft.com/office/drawing/2014/main" val="71278840"/>
                    </a:ext>
                  </a:extLst>
                </a:gridCol>
              </a:tblGrid>
              <a:tr h="107845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810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530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B3682-16FB-BE44-B161-CB5B730BE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486" y="122014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Universal Serif" panose="020E0705020206020404" pitchFamily="34" charset="77"/>
            </a:endParaRPr>
          </a:p>
          <a:p>
            <a:pPr marL="0" indent="0" algn="ctr">
              <a:buNone/>
            </a:pPr>
            <a:r>
              <a:rPr lang="en-US" sz="6000" b="1" dirty="0">
                <a:latin typeface="Universal Serif" panose="020E0705020206020404" pitchFamily="34" charset="77"/>
              </a:rPr>
              <a:t>The guest experience does not end in the room…</a:t>
            </a:r>
          </a:p>
        </p:txBody>
      </p:sp>
    </p:spTree>
    <p:extLst>
      <p:ext uri="{BB962C8B-B14F-4D97-AF65-F5344CB8AC3E}">
        <p14:creationId xmlns:p14="http://schemas.microsoft.com/office/powerpoint/2010/main" val="2596115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1A0AE-F73D-6B4B-B833-DAC12B5CA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Universal Serif" panose="020E0705020206020404" pitchFamily="34" charset="77"/>
              </a:rPr>
              <a:t>After Bible Fellowship…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11ED6-B10F-CC46-9602-9B8A33F85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Universal Serif" panose="020E0705020206020404" pitchFamily="34" charset="77"/>
              </a:rPr>
              <a:t>24 Hour rule</a:t>
            </a:r>
          </a:p>
          <a:p>
            <a:r>
              <a:rPr lang="en-US" sz="3600" dirty="0">
                <a:latin typeface="Universal Serif" panose="020E0705020206020404" pitchFamily="34" charset="77"/>
              </a:rPr>
              <a:t>Personally invite them to…</a:t>
            </a:r>
          </a:p>
          <a:p>
            <a:pPr lvl="1"/>
            <a:r>
              <a:rPr lang="en-US" sz="3200" dirty="0">
                <a:latin typeface="Universal Serif" panose="020E0705020206020404" pitchFamily="34" charset="77"/>
              </a:rPr>
              <a:t>Sit with you in worship</a:t>
            </a:r>
          </a:p>
          <a:p>
            <a:pPr lvl="1"/>
            <a:r>
              <a:rPr lang="en-US" sz="3200" dirty="0">
                <a:latin typeface="Universal Serif" panose="020E0705020206020404" pitchFamily="34" charset="77"/>
              </a:rPr>
              <a:t>Your group next week</a:t>
            </a:r>
          </a:p>
          <a:p>
            <a:pPr lvl="1"/>
            <a:r>
              <a:rPr lang="en-US" sz="3200" dirty="0">
                <a:latin typeface="Universal Serif" panose="020E0705020206020404" pitchFamily="34" charset="77"/>
              </a:rPr>
              <a:t>Your next Group social</a:t>
            </a:r>
          </a:p>
          <a:p>
            <a:pPr lvl="1"/>
            <a:r>
              <a:rPr lang="en-US" sz="3200" dirty="0">
                <a:latin typeface="Universal Serif" panose="020E0705020206020404" pitchFamily="34" charset="77"/>
              </a:rPr>
              <a:t>Coffee/lunch/dinner</a:t>
            </a:r>
          </a:p>
          <a:p>
            <a:r>
              <a:rPr lang="en-US" sz="3600" dirty="0">
                <a:latin typeface="Universal Serif" panose="020E0705020206020404" pitchFamily="34" charset="77"/>
              </a:rPr>
              <a:t>Add guest to group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578283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1A0AE-F73D-6B4B-B833-DAC12B5CA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Universal Serif" panose="020E0705020206020404" pitchFamily="34" charset="77"/>
              </a:rPr>
              <a:t>Conversation Starters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11ED6-B10F-CC46-9602-9B8A33F85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Universal Serif" panose="020E0705020206020404" pitchFamily="34" charset="77"/>
              </a:rPr>
              <a:t>Easy subjects to talk about:</a:t>
            </a:r>
          </a:p>
          <a:p>
            <a:pPr lvl="1"/>
            <a:r>
              <a:rPr lang="en-US" sz="4800" i="1" dirty="0">
                <a:latin typeface="Universal Serif" panose="020E0705020206020404" pitchFamily="34" charset="77"/>
              </a:rPr>
              <a:t>home</a:t>
            </a:r>
          </a:p>
          <a:p>
            <a:pPr lvl="1"/>
            <a:r>
              <a:rPr lang="en-US" sz="4800" i="1" dirty="0">
                <a:latin typeface="Universal Serif" panose="020E0705020206020404" pitchFamily="34" charset="77"/>
              </a:rPr>
              <a:t>Family</a:t>
            </a:r>
          </a:p>
          <a:p>
            <a:pPr lvl="1"/>
            <a:r>
              <a:rPr lang="en-US" sz="4800" i="1" dirty="0">
                <a:latin typeface="Universal Serif" panose="020E0705020206020404" pitchFamily="34" charset="77"/>
              </a:rPr>
              <a:t>Recreation</a:t>
            </a:r>
          </a:p>
          <a:p>
            <a:pPr lvl="1"/>
            <a:r>
              <a:rPr lang="en-US" sz="4800" i="1" dirty="0">
                <a:latin typeface="Universal Serif" panose="020E0705020206020404" pitchFamily="34" charset="77"/>
              </a:rPr>
              <a:t>Church</a:t>
            </a:r>
          </a:p>
        </p:txBody>
      </p:sp>
    </p:spTree>
    <p:extLst>
      <p:ext uri="{BB962C8B-B14F-4D97-AF65-F5344CB8AC3E}">
        <p14:creationId xmlns:p14="http://schemas.microsoft.com/office/powerpoint/2010/main" val="3207426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F604A94-74DB-ED42-8E48-A042D70B5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685800"/>
            <a:ext cx="5486400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A6BC0A-8330-8F45-8449-26FA440F2858}"/>
              </a:ext>
            </a:extLst>
          </p:cNvPr>
          <p:cNvSpPr txBox="1"/>
          <p:nvPr/>
        </p:nvSpPr>
        <p:spPr>
          <a:xfrm>
            <a:off x="11158151" y="58076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55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ign on the side of a mountain&#10;&#10;Description automatically generated">
            <a:extLst>
              <a:ext uri="{FF2B5EF4-FFF2-40B4-BE49-F238E27FC236}">
                <a16:creationId xmlns:a16="http://schemas.microsoft.com/office/drawing/2014/main" id="{B28D6264-8BB7-A642-A378-9CA4E42F7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0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16C22-081D-9943-B1EF-CD75CCD46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Universal Serif" panose="020E0705020206020404" pitchFamily="34" charset="77"/>
              </a:rPr>
              <a:t>Values:</a:t>
            </a:r>
          </a:p>
        </p:txBody>
      </p:sp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5FDC2056-9E0B-D74E-846B-5D573B4AC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124" y="2029290"/>
            <a:ext cx="2277036" cy="2277036"/>
          </a:xfrm>
          <a:prstGeom prst="rect">
            <a:avLst/>
          </a:prstGeom>
        </p:spPr>
      </p:pic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E672DBC2-0EFF-124D-9B4E-B11BAA79C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510" y="2029291"/>
            <a:ext cx="2277035" cy="2277035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909DDA7-E148-E046-8D6D-4D74EEABE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895" y="1951874"/>
            <a:ext cx="2277035" cy="227703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9F114CF-C977-8B48-8CD9-374AD3890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565" y="4395124"/>
            <a:ext cx="2120153" cy="5737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latin typeface="Universal Serif" panose="020E0705020206020404" pitchFamily="34" charset="77"/>
              </a:rPr>
              <a:t>reach</a:t>
            </a:r>
            <a:endParaRPr lang="en-US" dirty="0">
              <a:latin typeface="Universal Serif" panose="020E0705020206020404" pitchFamily="34" charset="77"/>
            </a:endParaRP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40C9D3EF-F700-3B43-961F-BBD8CC9266FB}"/>
              </a:ext>
            </a:extLst>
          </p:cNvPr>
          <p:cNvSpPr txBox="1">
            <a:spLocks/>
          </p:cNvSpPr>
          <p:nvPr/>
        </p:nvSpPr>
        <p:spPr>
          <a:xfrm>
            <a:off x="5035923" y="4395124"/>
            <a:ext cx="2120153" cy="573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latin typeface="Universal Serif" panose="020E0705020206020404" pitchFamily="34" charset="77"/>
              </a:rPr>
              <a:t>learn</a:t>
            </a:r>
            <a:endParaRPr lang="en-US" dirty="0">
              <a:latin typeface="Universal Serif" panose="020E0705020206020404" pitchFamily="34" charset="77"/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B95E3DE-B969-AE4C-96A7-81D8B045DAB0}"/>
              </a:ext>
            </a:extLst>
          </p:cNvPr>
          <p:cNvSpPr txBox="1">
            <a:spLocks/>
          </p:cNvSpPr>
          <p:nvPr/>
        </p:nvSpPr>
        <p:spPr>
          <a:xfrm>
            <a:off x="8463335" y="4395125"/>
            <a:ext cx="2120153" cy="573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latin typeface="Universal Serif" panose="020E0705020206020404" pitchFamily="34" charset="77"/>
              </a:rPr>
              <a:t>love</a:t>
            </a:r>
            <a:endParaRPr lang="en-US" dirty="0">
              <a:latin typeface="Universal Serif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1170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B3682-16FB-BE44-B161-CB5B730BE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844" y="138078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Universal Serif" panose="020E0705020206020404" pitchFamily="34" charset="77"/>
            </a:endParaRPr>
          </a:p>
          <a:p>
            <a:pPr marL="0" indent="0" algn="ctr">
              <a:buNone/>
            </a:pPr>
            <a:r>
              <a:rPr lang="en-US" sz="6600" b="1" dirty="0">
                <a:latin typeface="Universal Serif" panose="020E0705020206020404" pitchFamily="34" charset="77"/>
              </a:rPr>
              <a:t>Evaluate Your group’s guest experience</a:t>
            </a:r>
          </a:p>
        </p:txBody>
      </p:sp>
    </p:spTree>
    <p:extLst>
      <p:ext uri="{BB962C8B-B14F-4D97-AF65-F5344CB8AC3E}">
        <p14:creationId xmlns:p14="http://schemas.microsoft.com/office/powerpoint/2010/main" val="108105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85D1FE-B8EA-B843-B835-9E17002D8B22}"/>
              </a:ext>
            </a:extLst>
          </p:cNvPr>
          <p:cNvSpPr txBox="1">
            <a:spLocks/>
          </p:cNvSpPr>
          <p:nvPr/>
        </p:nvSpPr>
        <p:spPr>
          <a:xfrm>
            <a:off x="838199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>
                <a:latin typeface="Universal Serif" panose="020E0705020206020404" pitchFamily="34" charset="77"/>
              </a:rPr>
              <a:t>Bible Fellowship Timeline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9E5854-AD98-5C4D-BF3A-7A2EBDF5776B}"/>
              </a:ext>
            </a:extLst>
          </p:cNvPr>
          <p:cNvSpPr txBox="1"/>
          <p:nvPr/>
        </p:nvSpPr>
        <p:spPr>
          <a:xfrm>
            <a:off x="2572870" y="2302194"/>
            <a:ext cx="1281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niversal Serif" panose="020E0705020206020404" pitchFamily="34" charset="77"/>
              </a:rPr>
              <a:t>Before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1A595-BF0B-7044-9151-5F7166B908EE}"/>
              </a:ext>
            </a:extLst>
          </p:cNvPr>
          <p:cNvSpPr txBox="1"/>
          <p:nvPr/>
        </p:nvSpPr>
        <p:spPr>
          <a:xfrm>
            <a:off x="5060750" y="2302193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niversal Serif" panose="020E0705020206020404" pitchFamily="34" charset="77"/>
              </a:rPr>
              <a:t>During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D650DA-1B79-094B-B46F-3D8FC1C7EC18}"/>
              </a:ext>
            </a:extLst>
          </p:cNvPr>
          <p:cNvSpPr txBox="1"/>
          <p:nvPr/>
        </p:nvSpPr>
        <p:spPr>
          <a:xfrm>
            <a:off x="7569404" y="2302194"/>
            <a:ext cx="1026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niversal Serif" panose="020E0705020206020404" pitchFamily="34" charset="77"/>
              </a:rPr>
              <a:t>After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2FC6579-B541-7147-9B10-A7ECAF994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95789"/>
              </p:ext>
            </p:extLst>
          </p:nvPr>
        </p:nvGraphicFramePr>
        <p:xfrm>
          <a:off x="2032000" y="3284092"/>
          <a:ext cx="8127999" cy="1078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0524">
                  <a:extLst>
                    <a:ext uri="{9D8B030D-6E8A-4147-A177-3AD203B41FA5}">
                      <a16:colId xmlns:a16="http://schemas.microsoft.com/office/drawing/2014/main" val="2022492100"/>
                    </a:ext>
                  </a:extLst>
                </a:gridCol>
                <a:gridCol w="924910">
                  <a:extLst>
                    <a:ext uri="{9D8B030D-6E8A-4147-A177-3AD203B41FA5}">
                      <a16:colId xmlns:a16="http://schemas.microsoft.com/office/drawing/2014/main" val="2830993017"/>
                    </a:ext>
                  </a:extLst>
                </a:gridCol>
                <a:gridCol w="3622565">
                  <a:extLst>
                    <a:ext uri="{9D8B030D-6E8A-4147-A177-3AD203B41FA5}">
                      <a16:colId xmlns:a16="http://schemas.microsoft.com/office/drawing/2014/main" val="71278840"/>
                    </a:ext>
                  </a:extLst>
                </a:gridCol>
              </a:tblGrid>
              <a:tr h="107845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810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91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968F-A2D7-5643-8C75-ED18C011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Universal Serif" panose="020E0705020206020404" pitchFamily="34" charset="77"/>
              </a:rPr>
              <a:t>Build Your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3C50B-CB1E-B648-B21C-01D5B673D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Universal Serif" panose="020E0705020206020404" pitchFamily="34" charset="77"/>
              </a:rPr>
              <a:t>Director</a:t>
            </a:r>
          </a:p>
          <a:p>
            <a:r>
              <a:rPr lang="en-US" sz="4000" dirty="0">
                <a:latin typeface="Universal Serif" panose="020E0705020206020404" pitchFamily="34" charset="77"/>
              </a:rPr>
              <a:t>Apprentice director</a:t>
            </a:r>
          </a:p>
          <a:p>
            <a:r>
              <a:rPr lang="en-US" sz="4000" dirty="0">
                <a:latin typeface="Universal Serif" panose="020E0705020206020404" pitchFamily="34" charset="77"/>
              </a:rPr>
              <a:t>secretary</a:t>
            </a:r>
          </a:p>
          <a:p>
            <a:r>
              <a:rPr lang="en-US" sz="4000" dirty="0">
                <a:latin typeface="Universal Serif" panose="020E0705020206020404" pitchFamily="34" charset="77"/>
              </a:rPr>
              <a:t>prospect coordinator</a:t>
            </a:r>
          </a:p>
          <a:p>
            <a:r>
              <a:rPr lang="en-US" sz="4000" dirty="0">
                <a:latin typeface="Universal Serif" panose="020E0705020206020404" pitchFamily="34" charset="77"/>
              </a:rPr>
              <a:t>Greeter</a:t>
            </a:r>
          </a:p>
        </p:txBody>
      </p:sp>
    </p:spTree>
    <p:extLst>
      <p:ext uri="{BB962C8B-B14F-4D97-AF65-F5344CB8AC3E}">
        <p14:creationId xmlns:p14="http://schemas.microsoft.com/office/powerpoint/2010/main" val="7787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968F-A2D7-5643-8C75-ED18C0111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Universal Serif" panose="020E0705020206020404" pitchFamily="34" charset="77"/>
              </a:rPr>
              <a:t>Utilize The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3C50B-CB1E-B648-B21C-01D5B673D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Universal Serif" panose="020E0705020206020404" pitchFamily="34" charset="77"/>
              </a:rPr>
              <a:t>Reports</a:t>
            </a:r>
          </a:p>
          <a:p>
            <a:r>
              <a:rPr lang="en-US" sz="3600" dirty="0">
                <a:latin typeface="Universal Serif" panose="020E0705020206020404" pitchFamily="34" charset="77"/>
              </a:rPr>
              <a:t>Reach cards</a:t>
            </a:r>
          </a:p>
          <a:p>
            <a:r>
              <a:rPr lang="en-US" sz="3600" dirty="0">
                <a:latin typeface="Universal Serif" panose="020E0705020206020404" pitchFamily="34" charset="77"/>
              </a:rPr>
              <a:t>Own your own section </a:t>
            </a:r>
          </a:p>
          <a:p>
            <a:r>
              <a:rPr lang="en-US" sz="3600" dirty="0">
                <a:latin typeface="Universal Serif" panose="020E0705020206020404" pitchFamily="34" charset="77"/>
              </a:rPr>
              <a:t>Guest central</a:t>
            </a:r>
          </a:p>
          <a:p>
            <a:r>
              <a:rPr lang="en-US" sz="3600" dirty="0">
                <a:latin typeface="Universal Serif" panose="020E0705020206020404" pitchFamily="34" charset="77"/>
              </a:rPr>
              <a:t>Decision encourager</a:t>
            </a:r>
          </a:p>
          <a:p>
            <a:r>
              <a:rPr lang="en-US" sz="3600" dirty="0">
                <a:latin typeface="Universal Serif" panose="020E0705020206020404" pitchFamily="34" charset="77"/>
              </a:rPr>
              <a:t>Call nights</a:t>
            </a:r>
          </a:p>
          <a:p>
            <a:r>
              <a:rPr lang="en-US" sz="3600" dirty="0">
                <a:latin typeface="Universal Serif" panose="020E0705020206020404" pitchFamily="34" charset="77"/>
              </a:rPr>
              <a:t>Everyday conversations</a:t>
            </a:r>
          </a:p>
        </p:txBody>
      </p:sp>
    </p:spTree>
    <p:extLst>
      <p:ext uri="{BB962C8B-B14F-4D97-AF65-F5344CB8AC3E}">
        <p14:creationId xmlns:p14="http://schemas.microsoft.com/office/powerpoint/2010/main" val="90524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85D1FE-B8EA-B843-B835-9E17002D8B22}"/>
              </a:ext>
            </a:extLst>
          </p:cNvPr>
          <p:cNvSpPr txBox="1">
            <a:spLocks/>
          </p:cNvSpPr>
          <p:nvPr/>
        </p:nvSpPr>
        <p:spPr>
          <a:xfrm>
            <a:off x="838199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>
                <a:latin typeface="Universal Serif" panose="020E0705020206020404" pitchFamily="34" charset="77"/>
              </a:rPr>
              <a:t>Bible Fellowship Timeline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9E5854-AD98-5C4D-BF3A-7A2EBDF5776B}"/>
              </a:ext>
            </a:extLst>
          </p:cNvPr>
          <p:cNvSpPr txBox="1"/>
          <p:nvPr/>
        </p:nvSpPr>
        <p:spPr>
          <a:xfrm>
            <a:off x="2572870" y="2302194"/>
            <a:ext cx="1281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niversal Serif" panose="020E0705020206020404" pitchFamily="34" charset="77"/>
              </a:rPr>
              <a:t>Before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1A595-BF0B-7044-9151-5F7166B908EE}"/>
              </a:ext>
            </a:extLst>
          </p:cNvPr>
          <p:cNvSpPr txBox="1"/>
          <p:nvPr/>
        </p:nvSpPr>
        <p:spPr>
          <a:xfrm>
            <a:off x="5060750" y="2302193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niversal Serif" panose="020E0705020206020404" pitchFamily="34" charset="77"/>
              </a:rPr>
              <a:t>During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D650DA-1B79-094B-B46F-3D8FC1C7EC18}"/>
              </a:ext>
            </a:extLst>
          </p:cNvPr>
          <p:cNvSpPr txBox="1"/>
          <p:nvPr/>
        </p:nvSpPr>
        <p:spPr>
          <a:xfrm>
            <a:off x="7569404" y="2302194"/>
            <a:ext cx="1026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niversal Serif" panose="020E0705020206020404" pitchFamily="34" charset="77"/>
              </a:rPr>
              <a:t>After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2FC6579-B541-7147-9B10-A7ECAF994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501534"/>
              </p:ext>
            </p:extLst>
          </p:nvPr>
        </p:nvGraphicFramePr>
        <p:xfrm>
          <a:off x="2032000" y="3284092"/>
          <a:ext cx="8127999" cy="1078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0524">
                  <a:extLst>
                    <a:ext uri="{9D8B030D-6E8A-4147-A177-3AD203B41FA5}">
                      <a16:colId xmlns:a16="http://schemas.microsoft.com/office/drawing/2014/main" val="2022492100"/>
                    </a:ext>
                  </a:extLst>
                </a:gridCol>
                <a:gridCol w="924910">
                  <a:extLst>
                    <a:ext uri="{9D8B030D-6E8A-4147-A177-3AD203B41FA5}">
                      <a16:colId xmlns:a16="http://schemas.microsoft.com/office/drawing/2014/main" val="2830993017"/>
                    </a:ext>
                  </a:extLst>
                </a:gridCol>
                <a:gridCol w="3622565">
                  <a:extLst>
                    <a:ext uri="{9D8B030D-6E8A-4147-A177-3AD203B41FA5}">
                      <a16:colId xmlns:a16="http://schemas.microsoft.com/office/drawing/2014/main" val="71278840"/>
                    </a:ext>
                  </a:extLst>
                </a:gridCol>
              </a:tblGrid>
              <a:tr h="107845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810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22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room with a desk and chair&#10;&#10;Description automatically generated">
            <a:extLst>
              <a:ext uri="{FF2B5EF4-FFF2-40B4-BE49-F238E27FC236}">
                <a16:creationId xmlns:a16="http://schemas.microsoft.com/office/drawing/2014/main" id="{671F17BE-963D-FD49-A7D3-9B50B5A61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3324256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169</Words>
  <Application>Microsoft Macintosh PowerPoint</Application>
  <PresentationFormat>Widescreen</PresentationFormat>
  <Paragraphs>66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Universal Serif</vt:lpstr>
      <vt:lpstr>Office Theme</vt:lpstr>
      <vt:lpstr>PowerPoint Presentation</vt:lpstr>
      <vt:lpstr>Guestology</vt:lpstr>
      <vt:lpstr>Values:</vt:lpstr>
      <vt:lpstr>PowerPoint Presentation</vt:lpstr>
      <vt:lpstr>PowerPoint Presentation</vt:lpstr>
      <vt:lpstr>Build Your Team</vt:lpstr>
      <vt:lpstr>Utilize The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Environment</vt:lpstr>
      <vt:lpstr>PowerPoint Presentation</vt:lpstr>
      <vt:lpstr>Attitude</vt:lpstr>
      <vt:lpstr>Attitude – be an owner</vt:lpstr>
      <vt:lpstr>PowerPoint Presentation</vt:lpstr>
      <vt:lpstr>PowerPoint Presentation</vt:lpstr>
      <vt:lpstr>After Bible Fellowship…</vt:lpstr>
      <vt:lpstr>Conversation Starters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Adkins</dc:creator>
  <cp:lastModifiedBy>Jonathan Adkins</cp:lastModifiedBy>
  <cp:revision>6</cp:revision>
  <dcterms:created xsi:type="dcterms:W3CDTF">2019-08-13T19:33:35Z</dcterms:created>
  <dcterms:modified xsi:type="dcterms:W3CDTF">2019-08-15T21:14:56Z</dcterms:modified>
</cp:coreProperties>
</file>