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mp4" ContentType="video/mp4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7" r:id="rId2"/>
    <p:sldId id="258" r:id="rId3"/>
    <p:sldId id="282" r:id="rId4"/>
    <p:sldId id="283" r:id="rId5"/>
    <p:sldId id="284" r:id="rId6"/>
    <p:sldId id="280" r:id="rId7"/>
    <p:sldId id="260" r:id="rId8"/>
    <p:sldId id="272" r:id="rId9"/>
    <p:sldId id="262" r:id="rId10"/>
    <p:sldId id="263" r:id="rId11"/>
    <p:sldId id="273" r:id="rId12"/>
    <p:sldId id="279" r:id="rId13"/>
    <p:sldId id="278" r:id="rId14"/>
    <p:sldId id="276" r:id="rId15"/>
    <p:sldId id="277" r:id="rId16"/>
    <p:sldId id="259" r:id="rId17"/>
    <p:sldId id="264" r:id="rId18"/>
    <p:sldId id="265" r:id="rId19"/>
    <p:sldId id="266" r:id="rId20"/>
    <p:sldId id="261" r:id="rId21"/>
    <p:sldId id="268" r:id="rId22"/>
    <p:sldId id="269" r:id="rId23"/>
    <p:sldId id="270" r:id="rId24"/>
    <p:sldId id="27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80"/>
    <p:restoredTop sz="83505"/>
  </p:normalViewPr>
  <p:slideViewPr>
    <p:cSldViewPr snapToGrid="0" snapToObjects="1">
      <p:cViewPr varScale="1">
        <p:scale>
          <a:sx n="67" d="100"/>
          <a:sy n="67" d="100"/>
        </p:scale>
        <p:origin x="15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0B5BE-060A-5F4C-BEAB-6184C7C7C717}" type="datetimeFigureOut">
              <a:rPr lang="en-US" smtClean="0"/>
              <a:t>8/16/16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C7DC49-100C-1F45-ADF3-E7967AB09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1005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EB96A-D096-9B49-B8AD-F32167A43719}" type="datetimeFigureOut">
              <a:rPr lang="en-US" smtClean="0"/>
              <a:t>8/16/16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D4B07-6B1C-9E47-8396-C23EF5B47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026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D4B07-6B1C-9E47-8396-C23EF5B47B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410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D4B07-6B1C-9E47-8396-C23EF5B47B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414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1CA44-CB79-EF4A-A5A7-39B4D0FA6784}" type="datetimeFigureOut">
              <a:rPr lang="en-US" smtClean="0"/>
              <a:t>8/16/16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02A29-BAEC-9F40-80D0-D75C65152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533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1CA44-CB79-EF4A-A5A7-39B4D0FA6784}" type="datetimeFigureOut">
              <a:rPr lang="en-US" smtClean="0"/>
              <a:t>8/16/16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02A29-BAEC-9F40-80D0-D75C65152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430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1CA44-CB79-EF4A-A5A7-39B4D0FA6784}" type="datetimeFigureOut">
              <a:rPr lang="en-US" smtClean="0"/>
              <a:t>8/16/16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02A29-BAEC-9F40-80D0-D75C65152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437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1CA44-CB79-EF4A-A5A7-39B4D0FA6784}" type="datetimeFigureOut">
              <a:rPr lang="en-US" smtClean="0"/>
              <a:t>8/16/16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02A29-BAEC-9F40-80D0-D75C65152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090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1CA44-CB79-EF4A-A5A7-39B4D0FA6784}" type="datetimeFigureOut">
              <a:rPr lang="en-US" smtClean="0"/>
              <a:t>8/16/16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02A29-BAEC-9F40-80D0-D75C65152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08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1CA44-CB79-EF4A-A5A7-39B4D0FA6784}" type="datetimeFigureOut">
              <a:rPr lang="en-US" smtClean="0"/>
              <a:t>8/16/16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02A29-BAEC-9F40-80D0-D75C65152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389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1CA44-CB79-EF4A-A5A7-39B4D0FA6784}" type="datetimeFigureOut">
              <a:rPr lang="en-US" smtClean="0"/>
              <a:t>8/16/16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02A29-BAEC-9F40-80D0-D75C65152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42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1CA44-CB79-EF4A-A5A7-39B4D0FA6784}" type="datetimeFigureOut">
              <a:rPr lang="en-US" smtClean="0"/>
              <a:t>8/16/16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02A29-BAEC-9F40-80D0-D75C65152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398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1CA44-CB79-EF4A-A5A7-39B4D0FA6784}" type="datetimeFigureOut">
              <a:rPr lang="en-US" smtClean="0"/>
              <a:t>8/16/16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02A29-BAEC-9F40-80D0-D75C65152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864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1CA44-CB79-EF4A-A5A7-39B4D0FA6784}" type="datetimeFigureOut">
              <a:rPr lang="en-US" smtClean="0"/>
              <a:t>8/16/16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02A29-BAEC-9F40-80D0-D75C65152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81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1CA44-CB79-EF4A-A5A7-39B4D0FA6784}" type="datetimeFigureOut">
              <a:rPr lang="en-US" smtClean="0"/>
              <a:t>8/16/16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02A29-BAEC-9F40-80D0-D75C65152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36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1CA44-CB79-EF4A-A5A7-39B4D0FA6784}" type="datetimeFigureOut">
              <a:rPr lang="en-US" smtClean="0"/>
              <a:t>8/16/16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02A29-BAEC-9F40-80D0-D75C65152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092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2746" y="5103382"/>
            <a:ext cx="9646508" cy="1655762"/>
          </a:xfrm>
        </p:spPr>
        <p:txBody>
          <a:bodyPr anchor="ctr">
            <a:normAutofit fontScale="85000" lnSpcReduction="10000"/>
          </a:bodyPr>
          <a:lstStyle/>
          <a:p>
            <a:r>
              <a:rPr lang="en-US" sz="6600" spc="3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Member Coordinator and Shepherd Group Leader</a:t>
            </a:r>
            <a:endParaRPr lang="en-US" sz="6600" spc="3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904" y="126582"/>
            <a:ext cx="6108192" cy="49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92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68361" y="658761"/>
            <a:ext cx="9565508" cy="1170039"/>
          </a:xfrm>
        </p:spPr>
        <p:txBody>
          <a:bodyPr>
            <a:norm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Pastoring your people</a:t>
            </a:r>
            <a:endParaRPr lang="en-US" sz="72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480" y="5152775"/>
            <a:ext cx="2084831" cy="169866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07226" y="1966452"/>
            <a:ext cx="77674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5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In a crisis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5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In prayer</a:t>
            </a:r>
          </a:p>
          <a:p>
            <a:pPr marL="285750" indent="-285750">
              <a:buFont typeface="Arial" charset="0"/>
              <a:buChar char="•"/>
            </a:pPr>
            <a:r>
              <a:rPr lang="en-US" sz="5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W</a:t>
            </a:r>
            <a:r>
              <a:rPr lang="en-US" sz="5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ith God’s Word</a:t>
            </a:r>
            <a:endParaRPr lang="en-US" sz="54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91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53895" y="357394"/>
            <a:ext cx="9144000" cy="1655762"/>
          </a:xfrm>
        </p:spPr>
        <p:txBody>
          <a:bodyPr>
            <a:norm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Design Ideas</a:t>
            </a:r>
            <a:endParaRPr lang="en-US" sz="72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480" y="5152775"/>
            <a:ext cx="2084831" cy="169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92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53895" y="357394"/>
            <a:ext cx="9144000" cy="1156774"/>
          </a:xfrm>
        </p:spPr>
        <p:txBody>
          <a:bodyPr>
            <a:norm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Design Ideas</a:t>
            </a:r>
            <a:endParaRPr lang="en-US" sz="72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480" y="5152775"/>
            <a:ext cx="2084831" cy="169866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61652" y="1828800"/>
            <a:ext cx="89362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Groups designed around geographic landmarks</a:t>
            </a:r>
            <a:endParaRPr lang="en-US" sz="32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9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53895" y="357394"/>
            <a:ext cx="9144000" cy="1156774"/>
          </a:xfrm>
        </p:spPr>
        <p:txBody>
          <a:bodyPr>
            <a:norm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Design Ideas</a:t>
            </a:r>
            <a:endParaRPr lang="en-US" sz="72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480" y="5152775"/>
            <a:ext cx="2084831" cy="169866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61652" y="1828800"/>
            <a:ext cx="89362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Groups designed around geographic landmarks </a:t>
            </a:r>
          </a:p>
          <a:p>
            <a:pPr marL="285750" indent="-285750">
              <a:buFont typeface="Arial" charset="0"/>
              <a:buChar char="•"/>
            </a:pPr>
            <a:endParaRPr lang="en-US" sz="32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Groups designed based upon attendance patterns </a:t>
            </a:r>
          </a:p>
        </p:txBody>
      </p:sp>
    </p:spTree>
    <p:extLst>
      <p:ext uri="{BB962C8B-B14F-4D97-AF65-F5344CB8AC3E}">
        <p14:creationId xmlns:p14="http://schemas.microsoft.com/office/powerpoint/2010/main" val="2357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53895" y="249236"/>
            <a:ext cx="9144000" cy="1156774"/>
          </a:xfrm>
        </p:spPr>
        <p:txBody>
          <a:bodyPr>
            <a:normAutofit fontScale="62500" lnSpcReduction="20000"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Groups Based On Attendance Patterns</a:t>
            </a:r>
            <a:endParaRPr lang="en-US" sz="72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75293" y="1406012"/>
            <a:ext cx="5932733" cy="47588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376" y="1248697"/>
            <a:ext cx="3997519" cy="54765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895" y="1248697"/>
            <a:ext cx="4062322" cy="547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50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53895" y="357394"/>
            <a:ext cx="9144000" cy="1156774"/>
          </a:xfrm>
        </p:spPr>
        <p:txBody>
          <a:bodyPr>
            <a:norm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Design Ideas</a:t>
            </a:r>
            <a:endParaRPr lang="en-US" sz="72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480" y="5152775"/>
            <a:ext cx="2084831" cy="169866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61652" y="1828800"/>
            <a:ext cx="893624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Groups designed around geographic landmarks </a:t>
            </a:r>
          </a:p>
          <a:p>
            <a:pPr marL="285750" indent="-285750">
              <a:buFont typeface="Arial" charset="0"/>
              <a:buChar char="•"/>
            </a:pPr>
            <a:endParaRPr lang="en-US" sz="32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Groups designed based upon attendance patterns </a:t>
            </a:r>
          </a:p>
          <a:p>
            <a:pPr marL="285750" indent="-285750">
              <a:buFont typeface="Arial" charset="0"/>
              <a:buChar char="•"/>
            </a:pPr>
            <a:endParaRPr lang="en-US" sz="32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Groups designed randomly</a:t>
            </a:r>
          </a:p>
        </p:txBody>
      </p:sp>
    </p:spTree>
    <p:extLst>
      <p:ext uri="{BB962C8B-B14F-4D97-AF65-F5344CB8AC3E}">
        <p14:creationId xmlns:p14="http://schemas.microsoft.com/office/powerpoint/2010/main" val="176533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42385" y="2530323"/>
            <a:ext cx="9144000" cy="1655762"/>
          </a:xfrm>
        </p:spPr>
        <p:txBody>
          <a:bodyPr>
            <a:normAutofit fontScale="92500" lnSpcReduction="20000"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Winning Practices Discussion</a:t>
            </a:r>
            <a:endParaRPr lang="en-US" sz="72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480" y="5152775"/>
            <a:ext cx="2084831" cy="169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79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42385" y="1818967"/>
            <a:ext cx="9144000" cy="2723535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What’s been the greatest benefit to establishing Shepherd Groups?</a:t>
            </a:r>
            <a:endParaRPr lang="en-US" sz="60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480" y="5152775"/>
            <a:ext cx="2084831" cy="169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61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42385" y="1818967"/>
            <a:ext cx="9144000" cy="2723535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What type of challenges did you face beginning Shepherd Groups?</a:t>
            </a:r>
            <a:endParaRPr lang="en-US" sz="60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480" y="5152775"/>
            <a:ext cx="2084831" cy="169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99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42385" y="1818967"/>
            <a:ext cx="9144000" cy="2723535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How often do the Shepherd Groups in your class gather?</a:t>
            </a:r>
            <a:endParaRPr lang="en-US" sz="60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480" y="5152775"/>
            <a:ext cx="2084831" cy="169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70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42385" y="2530323"/>
            <a:ext cx="9144000" cy="1655762"/>
          </a:xfrm>
        </p:spPr>
        <p:txBody>
          <a:bodyPr>
            <a:norm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Why This Matters</a:t>
            </a:r>
            <a:endParaRPr lang="en-US" sz="72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480" y="5152775"/>
            <a:ext cx="2084831" cy="169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01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42385" y="1671484"/>
            <a:ext cx="9144000" cy="2514601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When organizing Shepherd Groups, what tips/ideas would you share?</a:t>
            </a:r>
            <a:endParaRPr lang="en-US" sz="60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480" y="5152775"/>
            <a:ext cx="2084831" cy="169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64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42385" y="1671484"/>
            <a:ext cx="9144000" cy="2514601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What does a typical Shepherd Group meeting look like?</a:t>
            </a:r>
            <a:endParaRPr lang="en-US" sz="60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480" y="5152775"/>
            <a:ext cx="2084831" cy="169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24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42385" y="1671484"/>
            <a:ext cx="9144000" cy="2514601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Are your Shepherd Groups ever reorganized? If so, how often?</a:t>
            </a:r>
            <a:endParaRPr lang="en-US" sz="60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480" y="5152775"/>
            <a:ext cx="2084831" cy="169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2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42385" y="1671484"/>
            <a:ext cx="9144000" cy="2514601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How are new members integrated into existing Shepherd Groups?</a:t>
            </a:r>
            <a:endParaRPr lang="en-US" sz="60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480" y="5152775"/>
            <a:ext cx="2084831" cy="169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19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United Airlines - the speech-SD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"/>
            <a:ext cx="12192000" cy="6850003"/>
          </a:xfrm>
        </p:spPr>
      </p:pic>
    </p:spTree>
    <p:extLst>
      <p:ext uri="{BB962C8B-B14F-4D97-AF65-F5344CB8AC3E}">
        <p14:creationId xmlns:p14="http://schemas.microsoft.com/office/powerpoint/2010/main" val="141632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0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38200" y="2190751"/>
            <a:ext cx="10515599" cy="2762250"/>
          </a:xfrm>
        </p:spPr>
        <p:txBody>
          <a:bodyPr>
            <a:normAutofit/>
          </a:bodyPr>
          <a:lstStyle/>
          <a:p>
            <a:pPr marL="857250" indent="-857250" algn="l">
              <a:buFont typeface="Arial" charset="0"/>
              <a:buChar char="•"/>
            </a:pPr>
            <a:r>
              <a:rPr lang="en-US" sz="5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Relational Nerve Center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480" y="5152775"/>
            <a:ext cx="2084831" cy="169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55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38200" y="2190751"/>
            <a:ext cx="10515599" cy="2762250"/>
          </a:xfrm>
        </p:spPr>
        <p:txBody>
          <a:bodyPr>
            <a:normAutofit/>
          </a:bodyPr>
          <a:lstStyle/>
          <a:p>
            <a:pPr marL="857250" indent="-857250" algn="l">
              <a:buFont typeface="Arial" charset="0"/>
              <a:buChar char="•"/>
            </a:pPr>
            <a:r>
              <a:rPr lang="en-US" sz="5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Relational Nerve Center</a:t>
            </a:r>
          </a:p>
          <a:p>
            <a:pPr marL="857250" indent="-857250" algn="l">
              <a:buFont typeface="Arial" charset="0"/>
              <a:buChar char="•"/>
            </a:pPr>
            <a:r>
              <a:rPr lang="en-US" sz="5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Closing the Back Door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480" y="5152775"/>
            <a:ext cx="2084831" cy="169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39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38200" y="2190751"/>
            <a:ext cx="10515599" cy="2762250"/>
          </a:xfrm>
        </p:spPr>
        <p:txBody>
          <a:bodyPr>
            <a:normAutofit/>
          </a:bodyPr>
          <a:lstStyle/>
          <a:p>
            <a:pPr marL="857250" indent="-857250" algn="l">
              <a:buFont typeface="Arial" charset="0"/>
              <a:buChar char="•"/>
            </a:pPr>
            <a:r>
              <a:rPr lang="en-US" sz="5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Relational Nerve Center</a:t>
            </a:r>
          </a:p>
          <a:p>
            <a:pPr marL="857250" indent="-857250" algn="l">
              <a:buFont typeface="Arial" charset="0"/>
              <a:buChar char="•"/>
            </a:pPr>
            <a:r>
              <a:rPr lang="en-US" sz="5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Closing the Back Door</a:t>
            </a:r>
          </a:p>
          <a:p>
            <a:pPr marL="857250" indent="-857250" algn="l">
              <a:buFont typeface="Arial" charset="0"/>
              <a:buChar char="•"/>
            </a:pPr>
            <a:r>
              <a:rPr lang="en-US" sz="5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Ministry Opportunities</a:t>
            </a:r>
            <a:endParaRPr lang="en-US" sz="5400" dirty="0" smtClean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480" y="5152775"/>
            <a:ext cx="2084831" cy="169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7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53895" y="167148"/>
            <a:ext cx="9144000" cy="1179871"/>
          </a:xfrm>
        </p:spPr>
        <p:txBody>
          <a:bodyPr>
            <a:norm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The Lego Principle</a:t>
            </a:r>
            <a:endParaRPr lang="en-US" sz="72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515" y="1347019"/>
            <a:ext cx="8788760" cy="519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54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68361" y="658761"/>
            <a:ext cx="9565508" cy="1170039"/>
          </a:xfrm>
        </p:spPr>
        <p:txBody>
          <a:bodyPr>
            <a:norm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Pastoring your people</a:t>
            </a:r>
            <a:endParaRPr lang="en-US" sz="72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480" y="5152775"/>
            <a:ext cx="2084831" cy="169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68361" y="658761"/>
            <a:ext cx="9565508" cy="1170039"/>
          </a:xfrm>
        </p:spPr>
        <p:txBody>
          <a:bodyPr>
            <a:norm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Pastoring your people</a:t>
            </a:r>
            <a:endParaRPr lang="en-US" sz="72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480" y="5152775"/>
            <a:ext cx="2084831" cy="169866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07226" y="1966452"/>
            <a:ext cx="77674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5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In a crisis</a:t>
            </a:r>
            <a:endParaRPr lang="en-US" sz="54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54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68361" y="658761"/>
            <a:ext cx="9565508" cy="1170039"/>
          </a:xfrm>
        </p:spPr>
        <p:txBody>
          <a:bodyPr>
            <a:norm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Pastoring your people</a:t>
            </a:r>
            <a:endParaRPr lang="en-US" sz="72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480" y="5152775"/>
            <a:ext cx="2084831" cy="169866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07226" y="1966452"/>
            <a:ext cx="77674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5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In a crisis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5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In prayer</a:t>
            </a:r>
            <a:endParaRPr lang="en-US" sz="54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47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4925</TotalTime>
  <Words>183</Words>
  <Application>Microsoft Macintosh PowerPoint</Application>
  <PresentationFormat>Widescreen</PresentationFormat>
  <Paragraphs>43</Paragraphs>
  <Slides>24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Avenir Book</vt:lpstr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Adkins</dc:creator>
  <cp:lastModifiedBy>Microsoft Office User</cp:lastModifiedBy>
  <cp:revision>28</cp:revision>
  <cp:lastPrinted>2016-08-16T17:57:45Z</cp:lastPrinted>
  <dcterms:created xsi:type="dcterms:W3CDTF">2016-07-28T19:18:44Z</dcterms:created>
  <dcterms:modified xsi:type="dcterms:W3CDTF">2016-08-19T17:56:13Z</dcterms:modified>
</cp:coreProperties>
</file>