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8" r:id="rId5"/>
    <p:sldId id="269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6"/>
  </p:normalViewPr>
  <p:slideViewPr>
    <p:cSldViewPr snapToGrid="0" snapToObjects="1">
      <p:cViewPr varScale="1">
        <p:scale>
          <a:sx n="76" d="100"/>
          <a:sy n="76" d="100"/>
        </p:scale>
        <p:origin x="21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626BD0-A9E3-1747-AC39-234570C074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79E81-93FF-A34E-B051-E465BDF6CD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FB420-8A95-9F4D-8B36-F1E7FF2726FC}" type="datetimeFigureOut">
              <a:rPr lang="en-US" smtClean="0"/>
              <a:t>8/18/19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83F32-C771-A84E-800C-6D9333C0BA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241520-6CFC-0E49-89DE-F2B63D3D49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1A844-9907-A446-9694-804F94292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0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01CBA-C318-C04A-BE6E-8DDC994EEC60}" type="datetimeFigureOut">
              <a:rPr lang="en-US" smtClean="0"/>
              <a:t>8/18/19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5F1EA-5787-E34B-B6E1-6F1013F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78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FEA5-EDB0-4141-BC84-55D1FA6EE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ACE1B-B91F-6F42-A039-75EB32A66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C60D8-D59A-9D4D-9313-B4D3D62E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22493-5348-BC49-9517-8C9A41077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E5242-3D8A-8B41-A775-973D6E93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0A64-D120-3F41-AF59-62B611E8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1DBCC-8627-6348-881B-E411AACD2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9E0C6-A7EF-DE4C-AA83-D585AC6F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4EBF4-C70D-984C-A1CA-A2D6A0FD0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171A2-C337-9249-874D-04D3587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7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E7D4C-0289-EE43-A0B8-3C4F59170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7376A-8BF6-0D49-BBDF-5AD10582E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92DB0-748D-B740-AEE8-7F1E94A5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32D6B-D823-4740-8306-E583C2DC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61CE8-1B03-2443-A5D0-17434503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4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168E-8D8A-3045-BE89-9F862196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E88B8-4FBE-C24E-9C83-AE34E7A21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86721-8652-9046-BED1-92CC179C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1FB2A-2D00-4041-B9CB-5DCB07A0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4E0CD-456C-0C4D-B856-AFD3A862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7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8306-23B0-EF49-928F-80DB5432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E18E7-88AA-8C47-8D9A-2CF4B0B25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69A33-6D68-834F-95C8-304436B7F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89D3-040E-2644-9772-1C88EA98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4DD45-FC45-554F-96D3-2BC6419D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7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A48A9-3C4A-CB49-BE81-712C5949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F9F3B-8B4F-C04A-83A7-9D209A19E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57927-7A95-0C46-AEF4-1AA515A78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36743-1AEA-184C-B75C-52B818BD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2DA42-DFF2-2C43-9A31-303C8391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6295E-3950-1E4A-B006-FA5EE0691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5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5AC83-A53E-C24C-913B-21D43065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0DD39-7AF3-9940-90DC-C589DAA95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0D476-D918-D643-A399-6F297627E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1AE5C-24EC-DE44-8B12-D49A11573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82671-3A98-5749-B627-C389ABC5B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258D4E-B5A3-7F43-99A7-3F4F13D5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E95AEB-C0B5-BF4F-A519-BB8A1B30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951F0-9FE8-B044-8F20-EA412372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1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219E2-6A18-F54B-B624-5225D4B9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6B1F0-4328-D64E-A22D-2222C939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155E5B-FD4C-534E-863A-1B19214F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C2342-6ED9-BF47-937C-6CF61F32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665C5A-5DC0-F440-A56B-7409EEB9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C1959-8E20-1243-8FD3-9C2370693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56F74-87D9-7C43-9022-51D9CFAE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4C8E-FE40-0E4C-966C-F79B6887D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0E5B5-664E-684E-9E8E-97EFD79F4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9B335-4E00-D144-A009-3B9B6B217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7DCB5-A2B8-3447-958F-173FAB2D1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13289-8F15-804D-9B47-FF0B6FCC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0B8CB-48F9-DC40-AEC3-01D1F1FE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9E127-BB70-C54C-9849-77AD952D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3C0B91-A66E-8D46-9BB1-4301FE03B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2A084-2C3C-2C4B-9C70-2E05AC597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BF068-1C0C-2442-88F6-1CE07FE56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B6459-B1E3-5B49-93C4-E9529B03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A90BD-3EF9-FC4E-9248-673AD0B5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AAD8CF-33C9-154E-A805-770166F4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7670A-3E2A-5D40-8E60-05CDD4059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FA2A7-316C-FE4E-82D5-73139249C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89D53-E976-9545-BC3E-B89B8F6930CF}" type="datetimeFigureOut">
              <a:rPr lang="en-US" smtClean="0"/>
              <a:t>8/18/19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A8978-86CA-8345-AEC5-813188A88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667A3-6AFC-AF40-AC66-D70B86F65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7237-B3B5-FD4F-AF51-97DF0869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B4071C-F206-1C4E-A324-4A255BBCC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176" y="597136"/>
            <a:ext cx="10515600" cy="1325563"/>
          </a:xfrm>
        </p:spPr>
        <p:txBody>
          <a:bodyPr/>
          <a:lstStyle/>
          <a:p>
            <a:r>
              <a:rPr lang="en-US" dirty="0">
                <a:latin typeface="Universal Serif" panose="020E0705020206020404" pitchFamily="34" charset="77"/>
              </a:rPr>
              <a:t>Member Care</a:t>
            </a:r>
          </a:p>
        </p:txBody>
      </p:sp>
    </p:spTree>
    <p:extLst>
      <p:ext uri="{BB962C8B-B14F-4D97-AF65-F5344CB8AC3E}">
        <p14:creationId xmlns:p14="http://schemas.microsoft.com/office/powerpoint/2010/main" val="131811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A0AE-F73D-6B4B-B833-DAC12B5C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Universal Serif" panose="020E0705020206020404" pitchFamily="34" charset="77"/>
              </a:rPr>
              <a:t>Member Coordinator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1ED6-B10F-CC46-9602-9B8A33F85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2432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Universal Serif" panose="020E0705020206020404" pitchFamily="34" charset="77"/>
              </a:rPr>
              <a:t>Purpose</a:t>
            </a:r>
          </a:p>
          <a:p>
            <a:pPr lvl="1"/>
            <a:r>
              <a:rPr lang="en-US" dirty="0">
                <a:latin typeface="Universal Serif" panose="020E0705020206020404" pitchFamily="34" charset="77"/>
              </a:rPr>
              <a:t>To recruit and equip Shepherd Group Leaders as well as ensure members and Shepherd Groups have a reach mindset. </a:t>
            </a:r>
          </a:p>
          <a:p>
            <a:r>
              <a:rPr lang="en-US" dirty="0">
                <a:latin typeface="Universal Serif" panose="020E0705020206020404" pitchFamily="34" charset="77"/>
              </a:rPr>
              <a:t>Best Practices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Successfully connects new members with a Shepherd Group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Keeps people engaged with the group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Determines how many Shepherd Groups are needed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Ensures Shepherd Groups Leaders have the tools needed to be successful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Provides accountability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Pray and support Shepherd Group Leaders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Universal Serif" panose="020E0705020206020404" pitchFamily="34" charset="77"/>
            </a:endParaRP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Universal Serif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0336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A0AE-F73D-6B4B-B833-DAC12B5C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Universal Serif" panose="020E0705020206020404" pitchFamily="34" charset="77"/>
              </a:rPr>
              <a:t>Shepherd Group Leader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1ED6-B10F-CC46-9602-9B8A33F85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9682537" cy="4575175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Universal Serif" panose="020E0705020206020404" pitchFamily="34" charset="77"/>
              </a:rPr>
              <a:t>Purpose</a:t>
            </a:r>
          </a:p>
          <a:p>
            <a:pPr lvl="1"/>
            <a:r>
              <a:rPr lang="en-US" dirty="0">
                <a:latin typeface="Universal Serif" panose="020E0705020206020404" pitchFamily="34" charset="77"/>
              </a:rPr>
              <a:t>The Shepherd Group Leader is responsible for ministering to 4-8 people (2-4 couples). </a:t>
            </a:r>
          </a:p>
          <a:p>
            <a:r>
              <a:rPr lang="en-US" dirty="0">
                <a:latin typeface="Universal Serif" panose="020E0705020206020404" pitchFamily="34" charset="77"/>
              </a:rPr>
              <a:t>Best Practices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Serves as the relational connector between the shepherd group members and the Bible Fellowship Group. Makes the “big” group small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Stays in regular contact with shepherd group members to see if there are any prayer requests or ministry needs that the Bible Fellowship Group can meet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Helps provide and/or facilitate opportunities for the shepherd group members to get together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Works alongside Member Coordinator to successfully form Shepherd Groups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Universal Serif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5114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A0AE-F73D-6B4B-B833-DAC12B5C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Universal Serif" panose="020E0705020206020404" pitchFamily="34" charset="77"/>
              </a:rPr>
              <a:t>Shepherd Group Leader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C9FAC-545E-BA41-B350-ACD2C41A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954"/>
            <a:ext cx="9497602" cy="4351338"/>
          </a:xfrm>
        </p:spPr>
        <p:txBody>
          <a:bodyPr>
            <a:noAutofit/>
          </a:bodyPr>
          <a:lstStyle/>
          <a:p>
            <a:r>
              <a:rPr lang="en-US" sz="1800" dirty="0">
                <a:latin typeface="Universal Serif" panose="020E0705020206020404" pitchFamily="34" charset="77"/>
              </a:rPr>
              <a:t>How to successfully form a Shepherd Group</a:t>
            </a:r>
          </a:p>
          <a:p>
            <a:pPr lvl="1"/>
            <a:r>
              <a:rPr lang="en-US" sz="1800" dirty="0">
                <a:latin typeface="Universal Serif" panose="020E0705020206020404" pitchFamily="34" charset="77"/>
              </a:rPr>
              <a:t>Two Ways</a:t>
            </a:r>
          </a:p>
          <a:p>
            <a:pPr lvl="2"/>
            <a:r>
              <a:rPr lang="en-US" sz="1800" dirty="0">
                <a:latin typeface="Universal Serif" panose="020E0705020206020404" pitchFamily="34" charset="77"/>
              </a:rPr>
              <a:t>Attendance Patterns </a:t>
            </a:r>
          </a:p>
          <a:p>
            <a:pPr lvl="3"/>
            <a:r>
              <a:rPr lang="en-US" dirty="0">
                <a:latin typeface="Universal Serif" panose="020E0705020206020404" pitchFamily="34" charset="77"/>
              </a:rPr>
              <a:t>Divide Roster into groups using attendance patterns </a:t>
            </a:r>
          </a:p>
          <a:p>
            <a:pPr lvl="3"/>
            <a:r>
              <a:rPr lang="en-US" dirty="0">
                <a:latin typeface="Universal Serif" panose="020E0705020206020404" pitchFamily="34" charset="77"/>
              </a:rPr>
              <a:t>Committed (26+ times per year), Engaged (7-25 times per year), Occasional (7 or less times per year)</a:t>
            </a:r>
          </a:p>
          <a:p>
            <a:pPr lvl="3"/>
            <a:r>
              <a:rPr lang="en-US" dirty="0">
                <a:latin typeface="Universal Serif" panose="020E0705020206020404" pitchFamily="34" charset="77"/>
              </a:rPr>
              <a:t>Determine the number of Shepherd Groups by assigning each group the following</a:t>
            </a:r>
          </a:p>
          <a:p>
            <a:pPr lvl="4"/>
            <a:r>
              <a:rPr lang="en-US" dirty="0">
                <a:latin typeface="Universal Serif" panose="020E0705020206020404" pitchFamily="34" charset="77"/>
              </a:rPr>
              <a:t>Two Committed members/couples</a:t>
            </a:r>
          </a:p>
          <a:p>
            <a:pPr lvl="4"/>
            <a:r>
              <a:rPr lang="en-US" dirty="0">
                <a:latin typeface="Universal Serif" panose="020E0705020206020404" pitchFamily="34" charset="77"/>
              </a:rPr>
              <a:t>Two Engaged members/couples</a:t>
            </a:r>
          </a:p>
          <a:p>
            <a:pPr lvl="4"/>
            <a:r>
              <a:rPr lang="en-US" dirty="0">
                <a:latin typeface="Universal Serif" panose="020E0705020206020404" pitchFamily="34" charset="77"/>
              </a:rPr>
              <a:t>One occasional member/couple</a:t>
            </a:r>
          </a:p>
          <a:p>
            <a:pPr lvl="2"/>
            <a:r>
              <a:rPr lang="en-US" sz="1800" dirty="0">
                <a:latin typeface="Universal Serif" panose="020E0705020206020404" pitchFamily="34" charset="77"/>
              </a:rPr>
              <a:t>Geographic Location</a:t>
            </a:r>
          </a:p>
          <a:p>
            <a:pPr lvl="3"/>
            <a:r>
              <a:rPr lang="en-US" dirty="0">
                <a:latin typeface="Universal Serif" panose="020E0705020206020404" pitchFamily="34" charset="77"/>
              </a:rPr>
              <a:t>Determine the number of Shepherd Groups by assigning groups by location </a:t>
            </a:r>
          </a:p>
          <a:p>
            <a:pPr lvl="3"/>
            <a:r>
              <a:rPr lang="en-US" dirty="0">
                <a:latin typeface="Universal Serif" panose="020E0705020206020404" pitchFamily="34" charset="77"/>
              </a:rPr>
              <a:t>Incorporate attendance patterns as much as possible to connect group members who attend less often </a:t>
            </a:r>
          </a:p>
        </p:txBody>
      </p:sp>
    </p:spTree>
    <p:extLst>
      <p:ext uri="{BB962C8B-B14F-4D97-AF65-F5344CB8AC3E}">
        <p14:creationId xmlns:p14="http://schemas.microsoft.com/office/powerpoint/2010/main" val="1438814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4BECB-96E3-494D-A8A0-3F2F1F165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940072-95F5-FD40-9D60-6F3CDE97886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2"/>
          <a:stretch/>
        </p:blipFill>
        <p:spPr bwMode="auto">
          <a:xfrm>
            <a:off x="220386" y="423081"/>
            <a:ext cx="5145205" cy="61414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E33C78-5B87-2642-8906-C6B47080E60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3" r="7163"/>
          <a:stretch/>
        </p:blipFill>
        <p:spPr bwMode="auto">
          <a:xfrm>
            <a:off x="5365592" y="423081"/>
            <a:ext cx="4709742" cy="61414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468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A0AE-F73D-6B4B-B833-DAC12B5C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Universal Serif" panose="020E0705020206020404" pitchFamily="34" charset="77"/>
              </a:rPr>
              <a:t>Social Coordinator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1ED6-B10F-CC46-9602-9B8A33F85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Universal Serif" panose="020E0705020206020404" pitchFamily="34" charset="77"/>
              </a:rPr>
              <a:t>Purpose</a:t>
            </a:r>
          </a:p>
          <a:p>
            <a:pPr lvl="1"/>
            <a:r>
              <a:rPr lang="en-US" dirty="0">
                <a:latin typeface="Universal Serif" panose="020E0705020206020404" pitchFamily="34" charset="77"/>
              </a:rPr>
              <a:t>To provide opportunities for group members and guests to build relationships with each other, and to help assimilate new members and guests into the group. </a:t>
            </a:r>
          </a:p>
          <a:p>
            <a:r>
              <a:rPr lang="en-US" dirty="0">
                <a:latin typeface="Universal Serif" panose="020E0705020206020404" pitchFamily="34" charset="77"/>
              </a:rPr>
              <a:t>Best Practices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Remembers the why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Determines the need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Puts together a team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Keeps an up to date list of members and prospects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Universal Serif" panose="020E0705020206020404" pitchFamily="34" charset="77"/>
              </a:rPr>
              <a:t>Understands the reach strategy </a:t>
            </a:r>
          </a:p>
        </p:txBody>
      </p:sp>
    </p:spTree>
    <p:extLst>
      <p:ext uri="{BB962C8B-B14F-4D97-AF65-F5344CB8AC3E}">
        <p14:creationId xmlns:p14="http://schemas.microsoft.com/office/powerpoint/2010/main" val="59687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A0AE-F73D-6B4B-B833-DAC12B5C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Universal Serif" panose="020E0705020206020404" pitchFamily="34" charset="77"/>
              </a:rPr>
              <a:t>Prayer Coordinator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1ED6-B10F-CC46-9602-9B8A33F85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Universal Serif" panose="020E0705020206020404" pitchFamily="34" charset="77"/>
              </a:rPr>
              <a:t>Purpose</a:t>
            </a:r>
          </a:p>
          <a:p>
            <a:pPr lvl="1"/>
            <a:r>
              <a:rPr lang="en-US" sz="2000" dirty="0">
                <a:latin typeface="Universal Serif" panose="020E0705020206020404" pitchFamily="34" charset="77"/>
              </a:rPr>
              <a:t>To lead the class in effective intercessory prayer and express thankfulness to to God for answered prayer and praises. </a:t>
            </a:r>
          </a:p>
          <a:p>
            <a:r>
              <a:rPr lang="en-US" sz="2400" dirty="0">
                <a:latin typeface="Universal Serif" panose="020E0705020206020404" pitchFamily="34" charset="77"/>
              </a:rPr>
              <a:t>Best Practices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Universal Serif" panose="020E0705020206020404" pitchFamily="34" charset="77"/>
              </a:rPr>
              <a:t>Develops an efficient method of identifying and communicating prayer requests each week.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Universal Serif" panose="020E0705020206020404" pitchFamily="34" charset="77"/>
              </a:rPr>
              <a:t>Ensures that prayer is a key element of each class.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Universal Serif" panose="020E0705020206020404" pitchFamily="34" charset="77"/>
              </a:rPr>
              <a:t>Prays daily for the needs of members, guests, and our church family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Universal Serif" panose="020E0705020206020404" pitchFamily="34" charset="77"/>
              </a:rPr>
              <a:t>Inform </a:t>
            </a:r>
            <a:r>
              <a:rPr lang="en-US" sz="2000" dirty="0" err="1">
                <a:latin typeface="Universal Serif" panose="020E0705020206020404" pitchFamily="34" charset="77"/>
              </a:rPr>
              <a:t>sthe</a:t>
            </a:r>
            <a:r>
              <a:rPr lang="en-US" sz="2000" dirty="0">
                <a:latin typeface="Universal Serif" panose="020E0705020206020404" pitchFamily="34" charset="77"/>
              </a:rPr>
              <a:t> Director and Divisional Minister of </a:t>
            </a:r>
          </a:p>
          <a:p>
            <a:pPr marL="457200" lvl="1" indent="0">
              <a:buNone/>
            </a:pPr>
            <a:r>
              <a:rPr lang="en-US" sz="2000" dirty="0">
                <a:latin typeface="Universal Serif" panose="020E0705020206020404" pitchFamily="34" charset="77"/>
              </a:rPr>
              <a:t>       urgent prayer needs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Universal Serif" panose="020E0705020206020404" pitchFamily="34" charset="77"/>
              </a:rPr>
              <a:t>Prays for the Sunday Worship Services when </a:t>
            </a:r>
          </a:p>
          <a:p>
            <a:pPr marL="457200" lvl="1" indent="0">
              <a:buNone/>
            </a:pPr>
            <a:r>
              <a:rPr lang="en-US" sz="2000" dirty="0">
                <a:latin typeface="Universal Serif" panose="020E0705020206020404" pitchFamily="34" charset="77"/>
              </a:rPr>
              <a:t>       assigned</a:t>
            </a:r>
            <a:r>
              <a:rPr lang="en-US" dirty="0">
                <a:latin typeface="Universal Serif" panose="020E0705020206020404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775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400</Words>
  <Application>Microsoft Macintosh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Universal Serif</vt:lpstr>
      <vt:lpstr>Office Theme</vt:lpstr>
      <vt:lpstr>Member Care</vt:lpstr>
      <vt:lpstr>Member Coordinator </vt:lpstr>
      <vt:lpstr>Shepherd Group Leader</vt:lpstr>
      <vt:lpstr>Shepherd Group Leader</vt:lpstr>
      <vt:lpstr>PowerPoint Presentation</vt:lpstr>
      <vt:lpstr>Social Coordinator </vt:lpstr>
      <vt:lpstr>Prayer Coordinator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Guest experience</dc:title>
  <dc:creator>Jonathan Adkins</dc:creator>
  <cp:lastModifiedBy>Microsoft Office User</cp:lastModifiedBy>
  <cp:revision>19</cp:revision>
  <cp:lastPrinted>2019-07-31T19:10:58Z</cp:lastPrinted>
  <dcterms:created xsi:type="dcterms:W3CDTF">2019-07-24T15:04:22Z</dcterms:created>
  <dcterms:modified xsi:type="dcterms:W3CDTF">2019-08-18T14:59:32Z</dcterms:modified>
</cp:coreProperties>
</file>