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64" r:id="rId3"/>
    <p:sldId id="265" r:id="rId4"/>
    <p:sldId id="268" r:id="rId5"/>
    <p:sldId id="269" r:id="rId6"/>
    <p:sldId id="266" r:id="rId7"/>
    <p:sldId id="267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46"/>
  </p:normalViewPr>
  <p:slideViewPr>
    <p:cSldViewPr snapToGrid="0" snapToObjects="1">
      <p:cViewPr varScale="1">
        <p:scale>
          <a:sx n="76" d="100"/>
          <a:sy n="76" d="100"/>
        </p:scale>
        <p:origin x="216" y="5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3626BD0-A9E3-1747-AC39-234570C0749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8579E81-93FF-A34E-B051-E465BDF6CDA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0FB420-8A95-9F4D-8B36-F1E7FF2726FC}" type="datetimeFigureOut">
              <a:rPr lang="en-US" smtClean="0"/>
              <a:t>8/18/19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B283F32-C771-A84E-800C-6D9333C0BA0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D241520-6CFC-0E49-89DE-F2B63D3D498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A1A844-9907-A446-9694-804F94292F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2707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201CBA-C318-C04A-BE6E-8DDC994EEC60}" type="datetimeFigureOut">
              <a:rPr lang="en-US" smtClean="0"/>
              <a:t>8/18/19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C5F1EA-5787-E34B-B6E1-6F1013FE50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5789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35FEA5-EDB0-4141-BC84-55D1FA6EE9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B0ACE1B-B91F-6F42-A039-75EB32A66B4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BC60D8-D59A-9D4D-9313-B4D3D62ED1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89D53-E976-9545-BC3E-B89B8F6930CF}" type="datetimeFigureOut">
              <a:rPr lang="en-US" smtClean="0"/>
              <a:t>8/18/19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E22493-5348-BC49-9517-8C9A41077B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9E5242-3D8A-8B41-A775-973D6E9300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7237-B3B5-FD4F-AF51-97DF08699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65649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8F0A64-D120-3F41-AF59-62B611E81D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CA1DBCC-8627-6348-881B-E411AACD2A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B9E0C6-A7EF-DE4C-AA83-D585AC6F6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89D53-E976-9545-BC3E-B89B8F6930CF}" type="datetimeFigureOut">
              <a:rPr lang="en-US" smtClean="0"/>
              <a:t>8/18/19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E4EBF4-C70D-984C-A1CA-A2D6A0FD08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4171A2-C337-9249-874D-04D3587C08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7237-B3B5-FD4F-AF51-97DF08699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87772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3DE7D4C-0289-EE43-A0B8-3C4F5917079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D37376A-8BF6-0D49-BBDF-5AD10582EC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592DB0-748D-B740-AEE8-7F1E94A56E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89D53-E976-9545-BC3E-B89B8F6930CF}" type="datetimeFigureOut">
              <a:rPr lang="en-US" smtClean="0"/>
              <a:t>8/18/19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432D6B-D823-4740-8306-E583C2DC5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761CE8-1B03-2443-A5D0-174345031B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7237-B3B5-FD4F-AF51-97DF08699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5450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DA168E-8D8A-3045-BE89-9F8621964C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6E88B8-4FBE-C24E-9C83-AE34E7A21A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086721-8652-9046-BED1-92CC179C27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89D53-E976-9545-BC3E-B89B8F6930CF}" type="datetimeFigureOut">
              <a:rPr lang="en-US" smtClean="0"/>
              <a:t>8/18/19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B1FB2A-2D00-4041-B9CB-5DCB07A0E2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54E0CD-456C-0C4D-B856-AFD3A86293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7237-B3B5-FD4F-AF51-97DF08699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3770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FD8306-23B0-EF49-928F-80DB5432B0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8E18E7-88AA-8C47-8D9A-2CF4B0B255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569A33-6D68-834F-95C8-304436B7F4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89D53-E976-9545-BC3E-B89B8F6930CF}" type="datetimeFigureOut">
              <a:rPr lang="en-US" smtClean="0"/>
              <a:t>8/18/19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8D89D3-040E-2644-9772-1C88EA982B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24DD45-FC45-554F-96D3-2BC6419D3A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7237-B3B5-FD4F-AF51-97DF08699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58792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BA48A9-3C4A-CB49-BE81-712C5949C0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BF9F3B-8B4F-C04A-83A7-9D209A19E55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C257927-7A95-0C46-AEF4-1AA515A78F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9436743-1AEA-184C-B75C-52B818BD27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89D53-E976-9545-BC3E-B89B8F6930CF}" type="datetimeFigureOut">
              <a:rPr lang="en-US" smtClean="0"/>
              <a:t>8/18/19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B2DA42-DFF2-2C43-9A31-303C83914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9D6295E-3950-1E4A-B006-FA5EE0691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7237-B3B5-FD4F-AF51-97DF08699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90512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55AC83-A53E-C24C-913B-21D4306500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80DD39-7AF3-9940-90DC-C589DAA95C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D70D476-D918-D643-A399-6F297627EE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681AE5C-24EC-DE44-8B12-D49A11573AA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3C82671-3A98-5749-B627-C389ABC5B7C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6258D4E-B5A3-7F43-99A7-3F4F13D5AB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89D53-E976-9545-BC3E-B89B8F6930CF}" type="datetimeFigureOut">
              <a:rPr lang="en-US" smtClean="0"/>
              <a:t>8/18/19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9E95AEB-C0B5-BF4F-A519-BB8A1B30C2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02951F0-9FE8-B044-8F20-EA4123721A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7237-B3B5-FD4F-AF51-97DF08699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76132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8219E2-6A18-F54B-B624-5225D4B9A7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056B1F0-4328-D64E-A22D-2222C939F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89D53-E976-9545-BC3E-B89B8F6930CF}" type="datetimeFigureOut">
              <a:rPr lang="en-US" smtClean="0"/>
              <a:t>8/18/19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6155E5B-FD4C-534E-863A-1B19214F15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41C2342-6ED9-BF47-937C-6CF61F32FA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7237-B3B5-FD4F-AF51-97DF08699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9604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F665C5A-5DC0-F440-A56B-7409EEB991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89D53-E976-9545-BC3E-B89B8F6930CF}" type="datetimeFigureOut">
              <a:rPr lang="en-US" smtClean="0"/>
              <a:t>8/18/19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19C1959-8E20-1243-8FD3-9C23706939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D56F74-87D9-7C43-9022-51D9CFAE3B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7237-B3B5-FD4F-AF51-97DF08699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74465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6C4C8E-FE40-0E4C-966C-F79B6887D8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20E5B5-664E-684E-9E8E-97EFD79F4D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739B335-4E00-D144-A009-3B9B6B2173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D37DCB5-A2B8-3447-958F-173FAB2D1A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89D53-E976-9545-BC3E-B89B8F6930CF}" type="datetimeFigureOut">
              <a:rPr lang="en-US" smtClean="0"/>
              <a:t>8/18/19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F13289-8F15-804D-9B47-FF0B6FCC17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30B8CB-48F9-DC40-AEC3-01D1F1FE37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7237-B3B5-FD4F-AF51-97DF08699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939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E9E127-BB70-C54C-9849-77AD952D98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E3C0B91-A66E-8D46-9BB1-4301FE03BE4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02A084-2C3C-2C4B-9C70-2E05AC597A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5BF068-1C0C-2442-88F6-1CE07FE56B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89D53-E976-9545-BC3E-B89B8F6930CF}" type="datetimeFigureOut">
              <a:rPr lang="en-US" smtClean="0"/>
              <a:t>8/18/19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2B6459-B1E3-5B49-93C4-E9529B03D2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2A90BD-3EF9-FC4E-9248-673AD0B560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7237-B3B5-FD4F-AF51-97DF08699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404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FAAD8CF-33C9-154E-A805-770166F437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D7670A-3E2A-5D40-8E60-05CDD40593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3FA2A7-316C-FE4E-82D5-73139249C3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B89D53-E976-9545-BC3E-B89B8F6930CF}" type="datetimeFigureOut">
              <a:rPr lang="en-US" smtClean="0"/>
              <a:t>8/18/19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9A8978-86CA-8345-AEC5-813188A881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4667A3-6AFC-AF40-AC66-D70B86F658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F47237-B3B5-FD4F-AF51-97DF08699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9222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5B4071C-F206-1C4E-A324-4A255BBCC7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4176" y="597136"/>
            <a:ext cx="10515600" cy="1325563"/>
          </a:xfrm>
        </p:spPr>
        <p:txBody>
          <a:bodyPr/>
          <a:lstStyle/>
          <a:p>
            <a:r>
              <a:rPr lang="en-US" dirty="0">
                <a:latin typeface="Universal Serif" panose="020E0705020206020404" pitchFamily="34" charset="77"/>
              </a:rPr>
              <a:t>Member Care</a:t>
            </a:r>
          </a:p>
        </p:txBody>
      </p:sp>
    </p:spTree>
    <p:extLst>
      <p:ext uri="{BB962C8B-B14F-4D97-AF65-F5344CB8AC3E}">
        <p14:creationId xmlns:p14="http://schemas.microsoft.com/office/powerpoint/2010/main" val="13181149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75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11A0AE-F73D-6B4B-B833-DAC12B5CA9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pPr algn="ctr"/>
            <a:r>
              <a:rPr lang="en-US" dirty="0">
                <a:latin typeface="Universal Serif" panose="020E0705020206020404" pitchFamily="34" charset="77"/>
              </a:rPr>
              <a:t>Member Coordinator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111ED6-B10F-CC46-9602-9B8A33F850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124326" cy="4351338"/>
          </a:xfrm>
        </p:spPr>
        <p:txBody>
          <a:bodyPr>
            <a:normAutofit fontScale="92500" lnSpcReduction="20000"/>
          </a:bodyPr>
          <a:lstStyle/>
          <a:p>
            <a:r>
              <a:rPr lang="en-US" dirty="0">
                <a:latin typeface="Universal Serif" panose="020E0705020206020404" pitchFamily="34" charset="77"/>
              </a:rPr>
              <a:t>Purpose</a:t>
            </a:r>
          </a:p>
          <a:p>
            <a:pPr lvl="1"/>
            <a:r>
              <a:rPr lang="en-US" dirty="0">
                <a:latin typeface="Universal Serif" panose="020E0705020206020404" pitchFamily="34" charset="77"/>
              </a:rPr>
              <a:t>To recruit and equip Shepherd Group Leaders as well as ensure members and Shepherd Groups have a reach mindset. </a:t>
            </a:r>
          </a:p>
          <a:p>
            <a:r>
              <a:rPr lang="en-US" dirty="0">
                <a:latin typeface="Universal Serif" panose="020E0705020206020404" pitchFamily="34" charset="77"/>
              </a:rPr>
              <a:t>Best Practices 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>
                <a:latin typeface="Universal Serif" panose="020E0705020206020404" pitchFamily="34" charset="77"/>
              </a:rPr>
              <a:t>Successfully connects new members with a Shepherd Group 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>
                <a:latin typeface="Universal Serif" panose="020E0705020206020404" pitchFamily="34" charset="77"/>
              </a:rPr>
              <a:t>Keeps people engaged with the group 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>
                <a:latin typeface="Universal Serif" panose="020E0705020206020404" pitchFamily="34" charset="77"/>
              </a:rPr>
              <a:t>Determines how many Shepherd Groups are needed 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>
                <a:latin typeface="Universal Serif" panose="020E0705020206020404" pitchFamily="34" charset="77"/>
              </a:rPr>
              <a:t>Ensures Shepherd Groups Leaders have the tools needed to be successful 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>
                <a:latin typeface="Universal Serif" panose="020E0705020206020404" pitchFamily="34" charset="77"/>
              </a:rPr>
              <a:t>Provides accountability 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>
                <a:latin typeface="Universal Serif" panose="020E0705020206020404" pitchFamily="34" charset="77"/>
              </a:rPr>
              <a:t>Pray and support Shepherd Group Leaders </a:t>
            </a:r>
          </a:p>
          <a:p>
            <a:pPr marL="914400" lvl="1" indent="-457200">
              <a:buFont typeface="+mj-lt"/>
              <a:buAutoNum type="arabicPeriod"/>
            </a:pPr>
            <a:endParaRPr lang="en-US" dirty="0">
              <a:latin typeface="Universal Serif" panose="020E0705020206020404" pitchFamily="34" charset="77"/>
            </a:endParaRPr>
          </a:p>
          <a:p>
            <a:pPr marL="914400" lvl="1" indent="-457200">
              <a:buFont typeface="+mj-lt"/>
              <a:buAutoNum type="arabicPeriod"/>
            </a:pPr>
            <a:endParaRPr lang="en-US" dirty="0">
              <a:latin typeface="Universal Serif" panose="020E0705020206020404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27033629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75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11A0AE-F73D-6B4B-B833-DAC12B5CA9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pPr algn="ctr"/>
            <a:r>
              <a:rPr lang="en-US" dirty="0">
                <a:latin typeface="Universal Serif" panose="020E0705020206020404" pitchFamily="34" charset="77"/>
              </a:rPr>
              <a:t>Shepherd Group Leader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111ED6-B10F-CC46-9602-9B8A33F850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9682537" cy="4575175"/>
          </a:xfrm>
        </p:spPr>
        <p:txBody>
          <a:bodyPr>
            <a:normAutofit fontScale="85000" lnSpcReduction="10000"/>
          </a:bodyPr>
          <a:lstStyle/>
          <a:p>
            <a:r>
              <a:rPr lang="en-US" dirty="0">
                <a:latin typeface="Universal Serif" panose="020E0705020206020404" pitchFamily="34" charset="77"/>
              </a:rPr>
              <a:t>Purpose</a:t>
            </a:r>
          </a:p>
          <a:p>
            <a:pPr lvl="1"/>
            <a:r>
              <a:rPr lang="en-US" dirty="0">
                <a:latin typeface="Universal Serif" panose="020E0705020206020404" pitchFamily="34" charset="77"/>
              </a:rPr>
              <a:t>The Shepherd Group Leader is responsible for ministering to 4-8 people (2-4 couples). </a:t>
            </a:r>
          </a:p>
          <a:p>
            <a:r>
              <a:rPr lang="en-US" dirty="0">
                <a:latin typeface="Universal Serif" panose="020E0705020206020404" pitchFamily="34" charset="77"/>
              </a:rPr>
              <a:t>Best Practices 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>
                <a:latin typeface="Universal Serif" panose="020E0705020206020404" pitchFamily="34" charset="77"/>
              </a:rPr>
              <a:t>Serves as the relational connector between the shepherd group members and the Bible Fellowship Group. Makes the “big” group small 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>
                <a:latin typeface="Universal Serif" panose="020E0705020206020404" pitchFamily="34" charset="77"/>
              </a:rPr>
              <a:t>Stays in regular contact with shepherd group members to see if there are any prayer requests or ministry needs that the Bible Fellowship Group can meet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>
                <a:latin typeface="Universal Serif" panose="020E0705020206020404" pitchFamily="34" charset="77"/>
              </a:rPr>
              <a:t>Helps provide and/or facilitate opportunities for the shepherd group members to get together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>
                <a:latin typeface="Universal Serif" panose="020E0705020206020404" pitchFamily="34" charset="77"/>
              </a:rPr>
              <a:t>Works alongside Member Coordinator to successfully form Shepherd Groups</a:t>
            </a:r>
          </a:p>
          <a:p>
            <a:pPr marL="914400" lvl="1" indent="-457200">
              <a:buFont typeface="+mj-lt"/>
              <a:buAutoNum type="arabicPeriod"/>
            </a:pPr>
            <a:endParaRPr lang="en-US" dirty="0">
              <a:latin typeface="Universal Serif" panose="020E0705020206020404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9511491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75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11A0AE-F73D-6B4B-B833-DAC12B5CA9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pPr algn="ctr"/>
            <a:r>
              <a:rPr lang="en-US" dirty="0">
                <a:latin typeface="Universal Serif" panose="020E0705020206020404" pitchFamily="34" charset="77"/>
              </a:rPr>
              <a:t>Shepherd Group Leader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0C9FAC-545E-BA41-B350-ACD2C41A40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7954"/>
            <a:ext cx="9497602" cy="4351338"/>
          </a:xfrm>
        </p:spPr>
        <p:txBody>
          <a:bodyPr>
            <a:noAutofit/>
          </a:bodyPr>
          <a:lstStyle/>
          <a:p>
            <a:r>
              <a:rPr lang="en-US" sz="1800" dirty="0">
                <a:latin typeface="Universal Serif" panose="020E0705020206020404" pitchFamily="34" charset="77"/>
              </a:rPr>
              <a:t>How to successfully form a Shepherd Group</a:t>
            </a:r>
          </a:p>
          <a:p>
            <a:pPr lvl="1"/>
            <a:r>
              <a:rPr lang="en-US" sz="1800" dirty="0">
                <a:latin typeface="Universal Serif" panose="020E0705020206020404" pitchFamily="34" charset="77"/>
              </a:rPr>
              <a:t>Two Ways</a:t>
            </a:r>
          </a:p>
          <a:p>
            <a:pPr lvl="2"/>
            <a:r>
              <a:rPr lang="en-US" sz="1800" dirty="0">
                <a:latin typeface="Universal Serif" panose="020E0705020206020404" pitchFamily="34" charset="77"/>
              </a:rPr>
              <a:t>Attendance Patterns </a:t>
            </a:r>
          </a:p>
          <a:p>
            <a:pPr lvl="3"/>
            <a:r>
              <a:rPr lang="en-US" dirty="0">
                <a:latin typeface="Universal Serif" panose="020E0705020206020404" pitchFamily="34" charset="77"/>
              </a:rPr>
              <a:t>Divide Roster into groups using attendance patterns </a:t>
            </a:r>
          </a:p>
          <a:p>
            <a:pPr lvl="3"/>
            <a:r>
              <a:rPr lang="en-US" dirty="0">
                <a:latin typeface="Universal Serif" panose="020E0705020206020404" pitchFamily="34" charset="77"/>
              </a:rPr>
              <a:t>Committed (26+ times per year), Engaged (7-25 times per year), Occasional (7 or less times per year)</a:t>
            </a:r>
          </a:p>
          <a:p>
            <a:pPr lvl="3"/>
            <a:r>
              <a:rPr lang="en-US" dirty="0">
                <a:latin typeface="Universal Serif" panose="020E0705020206020404" pitchFamily="34" charset="77"/>
              </a:rPr>
              <a:t>Determine the number of Shepherd Groups by assigning each group the following</a:t>
            </a:r>
          </a:p>
          <a:p>
            <a:pPr lvl="4"/>
            <a:r>
              <a:rPr lang="en-US" dirty="0">
                <a:latin typeface="Universal Serif" panose="020E0705020206020404" pitchFamily="34" charset="77"/>
              </a:rPr>
              <a:t>Two Committed members/couples</a:t>
            </a:r>
          </a:p>
          <a:p>
            <a:pPr lvl="4"/>
            <a:r>
              <a:rPr lang="en-US" dirty="0">
                <a:latin typeface="Universal Serif" panose="020E0705020206020404" pitchFamily="34" charset="77"/>
              </a:rPr>
              <a:t>Two Engaged members/couples</a:t>
            </a:r>
          </a:p>
          <a:p>
            <a:pPr lvl="4"/>
            <a:r>
              <a:rPr lang="en-US" dirty="0">
                <a:latin typeface="Universal Serif" panose="020E0705020206020404" pitchFamily="34" charset="77"/>
              </a:rPr>
              <a:t>One occasional member/couple</a:t>
            </a:r>
          </a:p>
          <a:p>
            <a:pPr lvl="2"/>
            <a:r>
              <a:rPr lang="en-US" sz="1800" dirty="0">
                <a:latin typeface="Universal Serif" panose="020E0705020206020404" pitchFamily="34" charset="77"/>
              </a:rPr>
              <a:t>Geographic Location</a:t>
            </a:r>
          </a:p>
          <a:p>
            <a:pPr lvl="3"/>
            <a:r>
              <a:rPr lang="en-US" dirty="0">
                <a:latin typeface="Universal Serif" panose="020E0705020206020404" pitchFamily="34" charset="77"/>
              </a:rPr>
              <a:t>Determine the number of Shepherd Groups by assigning groups by location </a:t>
            </a:r>
          </a:p>
          <a:p>
            <a:pPr lvl="3"/>
            <a:r>
              <a:rPr lang="en-US" dirty="0">
                <a:latin typeface="Universal Serif" panose="020E0705020206020404" pitchFamily="34" charset="77"/>
              </a:rPr>
              <a:t>Incorporate attendance patterns as much as possible to connect group members who attend less often </a:t>
            </a:r>
          </a:p>
        </p:txBody>
      </p:sp>
    </p:spTree>
    <p:extLst>
      <p:ext uri="{BB962C8B-B14F-4D97-AF65-F5344CB8AC3E}">
        <p14:creationId xmlns:p14="http://schemas.microsoft.com/office/powerpoint/2010/main" val="14388147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75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94BECB-96E3-494D-A8A0-3F2F1F165D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F940072-95F5-FD40-9D60-6F3CDE978868}"/>
              </a:ext>
            </a:extLst>
          </p:cNvPr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982"/>
          <a:stretch/>
        </p:blipFill>
        <p:spPr bwMode="auto">
          <a:xfrm>
            <a:off x="220386" y="423081"/>
            <a:ext cx="5145205" cy="614149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4BE33C78-5B87-2642-8906-C6B47080E60E}"/>
              </a:ext>
            </a:extLst>
          </p:cNvPr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53" r="7163"/>
          <a:stretch/>
        </p:blipFill>
        <p:spPr bwMode="auto">
          <a:xfrm>
            <a:off x="5365592" y="423081"/>
            <a:ext cx="4709742" cy="614149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6546884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75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11A0AE-F73D-6B4B-B833-DAC12B5CA9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pPr algn="ctr"/>
            <a:r>
              <a:rPr lang="en-US" dirty="0">
                <a:latin typeface="Universal Serif" panose="020E0705020206020404" pitchFamily="34" charset="77"/>
              </a:rPr>
              <a:t>Social Coordinator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111ED6-B10F-CC46-9602-9B8A33F850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latin typeface="Universal Serif" panose="020E0705020206020404" pitchFamily="34" charset="77"/>
              </a:rPr>
              <a:t>Purpose</a:t>
            </a:r>
          </a:p>
          <a:p>
            <a:pPr lvl="1"/>
            <a:r>
              <a:rPr lang="en-US" dirty="0">
                <a:latin typeface="Universal Serif" panose="020E0705020206020404" pitchFamily="34" charset="77"/>
              </a:rPr>
              <a:t>To provide opportunities for group members and guests to build relationships with each other, and to help assimilate new members and guests into the group. </a:t>
            </a:r>
          </a:p>
          <a:p>
            <a:r>
              <a:rPr lang="en-US" dirty="0">
                <a:latin typeface="Universal Serif" panose="020E0705020206020404" pitchFamily="34" charset="77"/>
              </a:rPr>
              <a:t>Best Practices 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>
                <a:latin typeface="Universal Serif" panose="020E0705020206020404" pitchFamily="34" charset="77"/>
              </a:rPr>
              <a:t>Remembers the why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>
                <a:latin typeface="Universal Serif" panose="020E0705020206020404" pitchFamily="34" charset="77"/>
              </a:rPr>
              <a:t>Determines the need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>
                <a:latin typeface="Universal Serif" panose="020E0705020206020404" pitchFamily="34" charset="77"/>
              </a:rPr>
              <a:t>Puts together a team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>
                <a:latin typeface="Universal Serif" panose="020E0705020206020404" pitchFamily="34" charset="77"/>
              </a:rPr>
              <a:t>Keeps an up to date list of members and prospects 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>
                <a:latin typeface="Universal Serif" panose="020E0705020206020404" pitchFamily="34" charset="77"/>
              </a:rPr>
              <a:t>Understands the reach strategy </a:t>
            </a:r>
          </a:p>
        </p:txBody>
      </p:sp>
    </p:spTree>
    <p:extLst>
      <p:ext uri="{BB962C8B-B14F-4D97-AF65-F5344CB8AC3E}">
        <p14:creationId xmlns:p14="http://schemas.microsoft.com/office/powerpoint/2010/main" val="5968785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75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11A0AE-F73D-6B4B-B833-DAC12B5CA9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pPr algn="ctr"/>
            <a:r>
              <a:rPr lang="en-US" dirty="0">
                <a:latin typeface="Universal Serif" panose="020E0705020206020404" pitchFamily="34" charset="77"/>
              </a:rPr>
              <a:t>Prayer Coordinator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111ED6-B10F-CC46-9602-9B8A33F850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dirty="0">
                <a:latin typeface="Universal Serif" panose="020E0705020206020404" pitchFamily="34" charset="77"/>
              </a:rPr>
              <a:t>Purpose</a:t>
            </a:r>
          </a:p>
          <a:p>
            <a:pPr lvl="1"/>
            <a:r>
              <a:rPr lang="en-US" sz="2000" dirty="0">
                <a:latin typeface="Universal Serif" panose="020E0705020206020404" pitchFamily="34" charset="77"/>
              </a:rPr>
              <a:t>To lead the class in effective intercessory prayer and express thankfulness to to God for answered prayer and praises. </a:t>
            </a:r>
          </a:p>
          <a:p>
            <a:r>
              <a:rPr lang="en-US" sz="2400" dirty="0">
                <a:latin typeface="Universal Serif" panose="020E0705020206020404" pitchFamily="34" charset="77"/>
              </a:rPr>
              <a:t>Best Practices 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000" dirty="0">
                <a:latin typeface="Universal Serif" panose="020E0705020206020404" pitchFamily="34" charset="77"/>
              </a:rPr>
              <a:t>Develops an efficient method of identifying and communicating prayer requests each week.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000" dirty="0">
                <a:latin typeface="Universal Serif" panose="020E0705020206020404" pitchFamily="34" charset="77"/>
              </a:rPr>
              <a:t>Ensures that prayer is a key element of each class. 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000" dirty="0">
                <a:latin typeface="Universal Serif" panose="020E0705020206020404" pitchFamily="34" charset="77"/>
              </a:rPr>
              <a:t>Prays daily for the needs of members, guests, and our church family 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000" dirty="0">
                <a:latin typeface="Universal Serif" panose="020E0705020206020404" pitchFamily="34" charset="77"/>
              </a:rPr>
              <a:t>Inform </a:t>
            </a:r>
            <a:r>
              <a:rPr lang="en-US" sz="2000" dirty="0" err="1">
                <a:latin typeface="Universal Serif" panose="020E0705020206020404" pitchFamily="34" charset="77"/>
              </a:rPr>
              <a:t>sthe</a:t>
            </a:r>
            <a:r>
              <a:rPr lang="en-US" sz="2000" dirty="0">
                <a:latin typeface="Universal Serif" panose="020E0705020206020404" pitchFamily="34" charset="77"/>
              </a:rPr>
              <a:t> Director and Divisional Minister of </a:t>
            </a:r>
          </a:p>
          <a:p>
            <a:pPr marL="457200" lvl="1" indent="0">
              <a:buNone/>
            </a:pPr>
            <a:r>
              <a:rPr lang="en-US" sz="2000" dirty="0">
                <a:latin typeface="Universal Serif" panose="020E0705020206020404" pitchFamily="34" charset="77"/>
              </a:rPr>
              <a:t>       urgent prayer needs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000" dirty="0">
                <a:latin typeface="Universal Serif" panose="020E0705020206020404" pitchFamily="34" charset="77"/>
              </a:rPr>
              <a:t>Prays for the Sunday Worship Services when </a:t>
            </a:r>
          </a:p>
          <a:p>
            <a:pPr marL="457200" lvl="1" indent="0">
              <a:buNone/>
            </a:pPr>
            <a:r>
              <a:rPr lang="en-US" sz="2000" dirty="0">
                <a:latin typeface="Universal Serif" panose="020E0705020206020404" pitchFamily="34" charset="77"/>
              </a:rPr>
              <a:t>       assigned</a:t>
            </a:r>
            <a:r>
              <a:rPr lang="en-US" dirty="0">
                <a:latin typeface="Universal Serif" panose="020E0705020206020404" pitchFamily="34" charset="77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577538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</TotalTime>
  <Words>400</Words>
  <Application>Microsoft Macintosh PowerPoint</Application>
  <PresentationFormat>Widescreen</PresentationFormat>
  <Paragraphs>52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Universal Serif</vt:lpstr>
      <vt:lpstr>Office Theme</vt:lpstr>
      <vt:lpstr>Member Care</vt:lpstr>
      <vt:lpstr>Member Coordinator </vt:lpstr>
      <vt:lpstr>Shepherd Group Leader</vt:lpstr>
      <vt:lpstr>Shepherd Group Leader</vt:lpstr>
      <vt:lpstr>PowerPoint Presentation</vt:lpstr>
      <vt:lpstr>Social Coordinator </vt:lpstr>
      <vt:lpstr>Prayer Coordinator 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Guest experience</dc:title>
  <dc:creator>Jonathan Adkins</dc:creator>
  <cp:lastModifiedBy>Microsoft Office User</cp:lastModifiedBy>
  <cp:revision>19</cp:revision>
  <cp:lastPrinted>2019-07-31T19:10:58Z</cp:lastPrinted>
  <dcterms:created xsi:type="dcterms:W3CDTF">2019-07-24T15:04:22Z</dcterms:created>
  <dcterms:modified xsi:type="dcterms:W3CDTF">2019-08-18T14:59:32Z</dcterms:modified>
</cp:coreProperties>
</file>