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97" r:id="rId2"/>
    <p:sldId id="278" r:id="rId3"/>
    <p:sldId id="298" r:id="rId4"/>
    <p:sldId id="273" r:id="rId5"/>
    <p:sldId id="279" r:id="rId6"/>
    <p:sldId id="301" r:id="rId7"/>
    <p:sldId id="308" r:id="rId8"/>
    <p:sldId id="299" r:id="rId9"/>
    <p:sldId id="309" r:id="rId10"/>
    <p:sldId id="310" r:id="rId11"/>
    <p:sldId id="311" r:id="rId12"/>
    <p:sldId id="312" r:id="rId13"/>
    <p:sldId id="313" r:id="rId14"/>
    <p:sldId id="314"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8/26/20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8/26/20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8/26/20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9</a:t>
            </a:r>
            <a:br>
              <a:rPr lang="en-US" b="1" dirty="0"/>
            </a:br>
            <a:r>
              <a:rPr lang="en-US" b="1" dirty="0"/>
              <a:t>Matthew 7</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5306785"/>
          </a:xfrm>
        </p:spPr>
        <p:txBody>
          <a:bodyPr>
            <a:normAutofit/>
          </a:bodyPr>
          <a:lstStyle/>
          <a:p>
            <a:pPr marL="0" indent="0">
              <a:lnSpc>
                <a:spcPct val="140000"/>
              </a:lnSpc>
              <a:buNone/>
            </a:pPr>
            <a:r>
              <a:rPr lang="en-US" sz="2800" baseline="30000" dirty="0"/>
              <a:t>21 </a:t>
            </a:r>
            <a:r>
              <a:rPr lang="en-US" sz="2800" dirty="0"/>
              <a:t>“Not everyone who says to me, ‘Lord, Lord,’ will enter the kingdom of heaven, but the one who does the will of my Father who is in heaven. </a:t>
            </a:r>
            <a:r>
              <a:rPr lang="en-US" sz="2800" baseline="30000" dirty="0"/>
              <a:t>22 </a:t>
            </a:r>
            <a:r>
              <a:rPr lang="en-US" sz="2800" dirty="0"/>
              <a:t>On that day many will say to me, ‘Lord, Lord, did we not prophesy in your name, and cast out demons in your name, and do many mighty works in your name?’ </a:t>
            </a:r>
            <a:r>
              <a:rPr lang="en-US" sz="2800" baseline="30000" dirty="0"/>
              <a:t>23 </a:t>
            </a:r>
            <a:r>
              <a:rPr lang="en-US" sz="2800" dirty="0"/>
              <a:t>And then will I declare to them, ‘I never knew you; depart from me, you workers of lawlessness.’</a:t>
            </a:r>
          </a:p>
          <a:p>
            <a:pPr marL="0" indent="0">
              <a:lnSpc>
                <a:spcPct val="140000"/>
              </a:lnSpc>
              <a:buNone/>
              <a:tabLst>
                <a:tab pos="5416550" algn="l"/>
              </a:tabLst>
            </a:pPr>
            <a:r>
              <a:rPr lang="en-US" sz="2800" i="1" dirty="0"/>
              <a:t>	-Matthew 7:12-23</a:t>
            </a:r>
            <a:endParaRPr lang="en-US" sz="2800" dirty="0"/>
          </a:p>
        </p:txBody>
      </p:sp>
    </p:spTree>
    <p:extLst>
      <p:ext uri="{BB962C8B-B14F-4D97-AF65-F5344CB8AC3E}">
        <p14:creationId xmlns:p14="http://schemas.microsoft.com/office/powerpoint/2010/main" val="1367172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240735"/>
            <a:ext cx="10515600" cy="925796"/>
          </a:xfrm>
        </p:spPr>
        <p:txBody>
          <a:bodyPr>
            <a:normAutofit fontScale="90000"/>
          </a:bodyPr>
          <a:lstStyle/>
          <a:p>
            <a:r>
              <a:rPr lang="en-US" b="1" i="1" dirty="0"/>
              <a:t>Talking Point 3: </a:t>
            </a:r>
            <a:r>
              <a:rPr lang="en-US" dirty="0"/>
              <a:t>God judges the heart. </a:t>
            </a: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166531"/>
            <a:ext cx="10515600" cy="4328284"/>
          </a:xfrm>
        </p:spPr>
        <p:txBody>
          <a:bodyPr>
            <a:normAutofit/>
          </a:bodyPr>
          <a:lstStyle/>
          <a:p>
            <a:r>
              <a:rPr lang="en-US" sz="2800" dirty="0"/>
              <a:t>Why is it important to be discerning about who we follow as leaders? How can bad leadership destroy a church?</a:t>
            </a:r>
          </a:p>
          <a:p>
            <a:endParaRPr lang="en-US" sz="2800" dirty="0"/>
          </a:p>
          <a:p>
            <a:r>
              <a:rPr lang="en-US" sz="2800" dirty="0"/>
              <a:t>How can we be discerning without judging “the speck in our brother’s eye”? </a:t>
            </a:r>
          </a:p>
        </p:txBody>
      </p:sp>
    </p:spTree>
    <p:extLst>
      <p:ext uri="{BB962C8B-B14F-4D97-AF65-F5344CB8AC3E}">
        <p14:creationId xmlns:p14="http://schemas.microsoft.com/office/powerpoint/2010/main" val="198519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5306785"/>
          </a:xfrm>
        </p:spPr>
        <p:txBody>
          <a:bodyPr>
            <a:normAutofit/>
          </a:bodyPr>
          <a:lstStyle/>
          <a:p>
            <a:pPr marL="0" indent="0">
              <a:lnSpc>
                <a:spcPct val="140000"/>
              </a:lnSpc>
              <a:buNone/>
            </a:pPr>
            <a:r>
              <a:rPr lang="en-US" sz="2800" baseline="30000" dirty="0"/>
              <a:t>24 </a:t>
            </a:r>
            <a:r>
              <a:rPr lang="en-US" sz="2800" dirty="0"/>
              <a:t>“Everyone then who hears these words of mine and does them will be like a wise man who built his house on the rock. </a:t>
            </a:r>
            <a:r>
              <a:rPr lang="en-US" sz="2800" baseline="30000" dirty="0"/>
              <a:t>25 </a:t>
            </a:r>
            <a:r>
              <a:rPr lang="en-US" sz="2800" dirty="0"/>
              <a:t>And the rain fell, and the floods came, and the winds blew and beat on that house, but it did not fall, because it had been founded on the rock. </a:t>
            </a:r>
            <a:r>
              <a:rPr lang="en-US" sz="2800" baseline="30000" dirty="0"/>
              <a:t>26 </a:t>
            </a:r>
            <a:r>
              <a:rPr lang="en-US" sz="2800" dirty="0"/>
              <a:t>And everyone who hears these words of mine and does not do them will be like a foolish man who built his house on the sand.</a:t>
            </a:r>
          </a:p>
        </p:txBody>
      </p:sp>
    </p:spTree>
    <p:extLst>
      <p:ext uri="{BB962C8B-B14F-4D97-AF65-F5344CB8AC3E}">
        <p14:creationId xmlns:p14="http://schemas.microsoft.com/office/powerpoint/2010/main" val="147145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5306785"/>
          </a:xfrm>
        </p:spPr>
        <p:txBody>
          <a:bodyPr>
            <a:normAutofit/>
          </a:bodyPr>
          <a:lstStyle/>
          <a:p>
            <a:pPr marL="0" indent="0">
              <a:lnSpc>
                <a:spcPct val="140000"/>
              </a:lnSpc>
              <a:buNone/>
            </a:pPr>
            <a:r>
              <a:rPr lang="en-US" sz="2800" baseline="30000" dirty="0"/>
              <a:t>27 </a:t>
            </a:r>
            <a:r>
              <a:rPr lang="en-US" sz="2800" dirty="0"/>
              <a:t>And the rain fell, and the floods came, and the winds blew and beat against that house, and it fell, and great was the fall of it.” </a:t>
            </a:r>
            <a:r>
              <a:rPr lang="en-US" sz="2800" baseline="30000" dirty="0"/>
              <a:t>28 </a:t>
            </a:r>
            <a:r>
              <a:rPr lang="en-US" sz="2800" dirty="0"/>
              <a:t>And when Jesus finished these sayings, the crowds were astonished at his teaching, </a:t>
            </a:r>
            <a:r>
              <a:rPr lang="en-US" sz="2800" baseline="30000" dirty="0"/>
              <a:t>29 </a:t>
            </a:r>
            <a:r>
              <a:rPr lang="en-US" sz="2800" dirty="0"/>
              <a:t>for he was teaching them as one who had authority, and not as their scribes.</a:t>
            </a:r>
          </a:p>
          <a:p>
            <a:pPr marL="0" indent="0">
              <a:lnSpc>
                <a:spcPct val="140000"/>
              </a:lnSpc>
              <a:buNone/>
              <a:tabLst>
                <a:tab pos="5481638" algn="l"/>
              </a:tabLst>
            </a:pPr>
            <a:r>
              <a:rPr lang="en-US" sz="2800" i="1" dirty="0"/>
              <a:t>	-</a:t>
            </a:r>
            <a:r>
              <a:rPr lang="en-US" sz="2800" i="1"/>
              <a:t>Matthew 7:24-29</a:t>
            </a:r>
            <a:endParaRPr lang="en-US" sz="2800" dirty="0"/>
          </a:p>
        </p:txBody>
      </p:sp>
    </p:spTree>
    <p:extLst>
      <p:ext uri="{BB962C8B-B14F-4D97-AF65-F5344CB8AC3E}">
        <p14:creationId xmlns:p14="http://schemas.microsoft.com/office/powerpoint/2010/main" val="1372511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240735"/>
            <a:ext cx="10515600" cy="925796"/>
          </a:xfrm>
        </p:spPr>
        <p:txBody>
          <a:bodyPr>
            <a:normAutofit fontScale="90000"/>
          </a:bodyPr>
          <a:lstStyle/>
          <a:p>
            <a:r>
              <a:rPr lang="en-US" b="1" i="1" dirty="0"/>
              <a:t>Talking Point 4: </a:t>
            </a:r>
            <a:r>
              <a:rPr lang="en-US" dirty="0"/>
              <a:t>The purpose of God’s Word is to DO IT. </a:t>
            </a: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166531"/>
            <a:ext cx="10515600" cy="4328284"/>
          </a:xfrm>
        </p:spPr>
        <p:txBody>
          <a:bodyPr>
            <a:normAutofit/>
          </a:bodyPr>
          <a:lstStyle/>
          <a:p>
            <a:r>
              <a:rPr lang="en-US" sz="2800" dirty="0"/>
              <a:t>Which parts of the Sermon on the Mount were most convicting to you personally and why?</a:t>
            </a:r>
          </a:p>
          <a:p>
            <a:endParaRPr lang="en-US" sz="2800" dirty="0"/>
          </a:p>
          <a:p>
            <a:r>
              <a:rPr lang="en-US" sz="2800" dirty="0"/>
              <a:t>Why is it so easy to be just a pew-warmer instead of a follower?</a:t>
            </a:r>
          </a:p>
        </p:txBody>
      </p:sp>
    </p:spTree>
    <p:extLst>
      <p:ext uri="{BB962C8B-B14F-4D97-AF65-F5344CB8AC3E}">
        <p14:creationId xmlns:p14="http://schemas.microsoft.com/office/powerpoint/2010/main" val="1108192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119536"/>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529716"/>
            <a:ext cx="10515600" cy="4328284"/>
          </a:xfrm>
        </p:spPr>
        <p:txBody>
          <a:bodyPr>
            <a:normAutofit/>
          </a:bodyPr>
          <a:lstStyle/>
          <a:p>
            <a:pPr marL="0" indent="0">
              <a:buNone/>
            </a:pPr>
            <a:r>
              <a:rPr lang="en-US" sz="2800" dirty="0"/>
              <a:t>THINK: How can you be sure you really know Jesus and have built your house on the rock? </a:t>
            </a:r>
          </a:p>
          <a:p>
            <a:pPr marL="0" indent="0">
              <a:buNone/>
            </a:pPr>
            <a:endParaRPr lang="en-US" sz="2800" dirty="0"/>
          </a:p>
          <a:p>
            <a:pPr marL="0" indent="0">
              <a:buNone/>
            </a:pPr>
            <a:r>
              <a:rPr lang="en-US" sz="2800" dirty="0"/>
              <a:t>PRAY for God to show you ways you haven’t been living by the laws of His kingdom.</a:t>
            </a:r>
          </a:p>
          <a:p>
            <a:pPr marL="0" indent="0">
              <a:buNone/>
            </a:pPr>
            <a:endParaRPr lang="en-US" sz="2800" dirty="0"/>
          </a:p>
          <a:p>
            <a:pPr marL="0" indent="0">
              <a:buNone/>
            </a:pPr>
            <a:r>
              <a:rPr lang="en-US" sz="2800" dirty="0"/>
              <a:t>ACT: Share something you have learned from the last few weeks of studying the Sermon on the Mount with someone else. </a:t>
            </a: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1</a:t>
            </a:r>
            <a:r>
              <a:rPr lang="en-US" sz="2800" dirty="0"/>
              <a:t>“Judge not, that you be not judged. </a:t>
            </a:r>
            <a:r>
              <a:rPr lang="en-US" sz="2800" baseline="30000" dirty="0"/>
              <a:t>2 </a:t>
            </a:r>
            <a:r>
              <a:rPr lang="en-US" sz="2800" dirty="0"/>
              <a:t>For with the judgment you pronounce you will be judged, and with the measure you use it will be measured to you. </a:t>
            </a:r>
            <a:r>
              <a:rPr lang="en-US" sz="2800" baseline="30000" dirty="0"/>
              <a:t>3 </a:t>
            </a:r>
            <a:r>
              <a:rPr lang="en-US" sz="2800" dirty="0"/>
              <a:t>Why do you see the speck that is in your brother's eye, but do not notice the log that is in your own eye? </a:t>
            </a:r>
            <a:r>
              <a:rPr lang="en-US" sz="2800" baseline="30000" dirty="0"/>
              <a:t>4 </a:t>
            </a:r>
            <a:r>
              <a:rPr lang="en-US" sz="2800" dirty="0"/>
              <a:t>Or how can you say to your brother, ‘Let me take the speck out of your eye,’ when there is the log in your own eye?</a:t>
            </a:r>
          </a:p>
        </p:txBody>
      </p:sp>
    </p:spTree>
    <p:extLst>
      <p:ext uri="{BB962C8B-B14F-4D97-AF65-F5344CB8AC3E}">
        <p14:creationId xmlns:p14="http://schemas.microsoft.com/office/powerpoint/2010/main" val="175906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5 </a:t>
            </a:r>
            <a:r>
              <a:rPr lang="en-US" sz="2800" dirty="0"/>
              <a:t>You hypocrite, first take the log out of your own eye, and then you will see clearly to take the speck out of your brother's eye. </a:t>
            </a:r>
            <a:r>
              <a:rPr lang="en-US" sz="2800" baseline="30000" dirty="0"/>
              <a:t>6 </a:t>
            </a:r>
            <a:r>
              <a:rPr lang="en-US" sz="2800" dirty="0"/>
              <a:t>“Do not give dogs what is holy, and do not throw your pearls before pigs, lest they trample them underfoot and turn to attack you.</a:t>
            </a:r>
          </a:p>
          <a:p>
            <a:pPr marL="0" indent="0">
              <a:lnSpc>
                <a:spcPct val="140000"/>
              </a:lnSpc>
              <a:buNone/>
              <a:tabLst>
                <a:tab pos="5481638" algn="l"/>
              </a:tabLst>
            </a:pPr>
            <a:r>
              <a:rPr lang="en-US" sz="2800" dirty="0"/>
              <a:t>	</a:t>
            </a:r>
            <a:r>
              <a:rPr lang="en-US" sz="2800" i="1" dirty="0"/>
              <a:t>-Matthew 7:1-6</a:t>
            </a:r>
            <a:endParaRPr lang="en-US" sz="2800" dirty="0"/>
          </a:p>
        </p:txBody>
      </p:sp>
    </p:spTree>
    <p:extLst>
      <p:ext uri="{BB962C8B-B14F-4D97-AF65-F5344CB8AC3E}">
        <p14:creationId xmlns:p14="http://schemas.microsoft.com/office/powerpoint/2010/main" val="102156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240735"/>
            <a:ext cx="10515600" cy="925796"/>
          </a:xfrm>
        </p:spPr>
        <p:txBody>
          <a:bodyPr>
            <a:normAutofit fontScale="90000"/>
          </a:bodyPr>
          <a:lstStyle/>
          <a:p>
            <a:r>
              <a:rPr lang="en-US" b="1" i="1" dirty="0"/>
              <a:t>Talking Point 1: </a:t>
            </a:r>
            <a:r>
              <a:rPr lang="en-US" dirty="0"/>
              <a:t>Don’t judge others; judge yourself.</a:t>
            </a: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542087"/>
            <a:ext cx="10515600" cy="4328284"/>
          </a:xfrm>
        </p:spPr>
        <p:txBody>
          <a:bodyPr>
            <a:normAutofit/>
          </a:bodyPr>
          <a:lstStyle/>
          <a:p>
            <a:r>
              <a:rPr lang="en-US" sz="2800" dirty="0"/>
              <a:t>Why is judging and correcting our own behavior more important than judging others? </a:t>
            </a:r>
          </a:p>
          <a:p>
            <a:pPr marL="0" indent="0">
              <a:buNone/>
            </a:pPr>
            <a:endParaRPr lang="en-US" sz="2800" dirty="0"/>
          </a:p>
          <a:p>
            <a:r>
              <a:rPr lang="en-US" sz="2800" dirty="0"/>
              <a:t>How can focusing on the planks in our own eye help our own faith and relationships? </a:t>
            </a:r>
          </a:p>
        </p:txBody>
      </p:sp>
    </p:spTree>
    <p:extLst>
      <p:ext uri="{BB962C8B-B14F-4D97-AF65-F5344CB8AC3E}">
        <p14:creationId xmlns:p14="http://schemas.microsoft.com/office/powerpoint/2010/main" val="33967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40000"/>
              </a:lnSpc>
              <a:buNone/>
            </a:pPr>
            <a:r>
              <a:rPr lang="en-US" sz="2800" baseline="30000" dirty="0"/>
              <a:t>7 </a:t>
            </a:r>
            <a:r>
              <a:rPr lang="en-US" sz="2800" dirty="0"/>
              <a:t>“Ask, and it will be given to you; seek, and you will find; knock, and it will be opened to you. </a:t>
            </a:r>
            <a:r>
              <a:rPr lang="en-US" sz="2800" baseline="30000" dirty="0"/>
              <a:t>8 </a:t>
            </a:r>
            <a:r>
              <a:rPr lang="en-US" sz="2800" dirty="0"/>
              <a:t>For everyone who asks receives, and the one who seeks finds, and to the one who knocks it will be opened. </a:t>
            </a:r>
            <a:r>
              <a:rPr lang="en-US" sz="2800" baseline="30000" dirty="0"/>
              <a:t>9 </a:t>
            </a:r>
            <a:r>
              <a:rPr lang="en-US" sz="2800" dirty="0"/>
              <a:t>Or which one of you, if his son asks him for bread, will give him a stone?</a:t>
            </a:r>
            <a:endParaRPr lang="en-US" sz="2600" dirty="0"/>
          </a:p>
        </p:txBody>
      </p:sp>
    </p:spTree>
    <p:extLst>
      <p:ext uri="{BB962C8B-B14F-4D97-AF65-F5344CB8AC3E}">
        <p14:creationId xmlns:p14="http://schemas.microsoft.com/office/powerpoint/2010/main" val="247333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10 </a:t>
            </a:r>
            <a:r>
              <a:rPr lang="en-US" sz="2800" dirty="0"/>
              <a:t>Or if he asks for a fish, will give him a serpent? </a:t>
            </a:r>
            <a:r>
              <a:rPr lang="en-US" sz="2800" baseline="30000" dirty="0"/>
              <a:t>11 </a:t>
            </a:r>
            <a:r>
              <a:rPr lang="en-US" sz="2800" dirty="0"/>
              <a:t>If you then, who are evil, know how to give good gifts to your children, how much more will your Father who is in heaven give good things to those who ask him!</a:t>
            </a:r>
          </a:p>
          <a:p>
            <a:pPr marL="0" indent="0">
              <a:lnSpc>
                <a:spcPct val="140000"/>
              </a:lnSpc>
              <a:buNone/>
              <a:tabLst>
                <a:tab pos="5481638" algn="l"/>
              </a:tabLst>
            </a:pPr>
            <a:r>
              <a:rPr lang="en-US" sz="2800" dirty="0"/>
              <a:t>	</a:t>
            </a:r>
            <a:r>
              <a:rPr lang="en-US" sz="2800" i="1" dirty="0"/>
              <a:t> -Matthew 7:7-11</a:t>
            </a:r>
            <a:endParaRPr lang="en-US" sz="2800" dirty="0"/>
          </a:p>
        </p:txBody>
      </p:sp>
    </p:spTree>
    <p:extLst>
      <p:ext uri="{BB962C8B-B14F-4D97-AF65-F5344CB8AC3E}">
        <p14:creationId xmlns:p14="http://schemas.microsoft.com/office/powerpoint/2010/main" val="79335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240735"/>
            <a:ext cx="10515600" cy="925796"/>
          </a:xfrm>
        </p:spPr>
        <p:txBody>
          <a:bodyPr>
            <a:normAutofit fontScale="90000"/>
          </a:bodyPr>
          <a:lstStyle/>
          <a:p>
            <a:r>
              <a:rPr lang="en-US" b="1" i="1" dirty="0"/>
              <a:t>Talking Point 2: </a:t>
            </a:r>
            <a:r>
              <a:rPr lang="en-US" dirty="0"/>
              <a:t>God wants to bless His children with good things. </a:t>
            </a: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542087"/>
            <a:ext cx="10515600" cy="4328284"/>
          </a:xfrm>
        </p:spPr>
        <p:txBody>
          <a:bodyPr>
            <a:normAutofit/>
          </a:bodyPr>
          <a:lstStyle/>
          <a:p>
            <a:r>
              <a:rPr lang="en-US" sz="2800" dirty="0"/>
              <a:t>What kind of “good gifts” does God want to give us? </a:t>
            </a:r>
          </a:p>
          <a:p>
            <a:pPr marL="0" indent="0">
              <a:buNone/>
            </a:pPr>
            <a:endParaRPr lang="en-US" sz="2800" dirty="0"/>
          </a:p>
          <a:p>
            <a:r>
              <a:rPr lang="en-US" sz="2800" dirty="0"/>
              <a:t>Describe a time when God answered your request with a “no” and you saw later that it was for the best.</a:t>
            </a:r>
          </a:p>
        </p:txBody>
      </p:sp>
    </p:spTree>
    <p:extLst>
      <p:ext uri="{BB962C8B-B14F-4D97-AF65-F5344CB8AC3E}">
        <p14:creationId xmlns:p14="http://schemas.microsoft.com/office/powerpoint/2010/main" val="221127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4787537"/>
          </a:xfrm>
        </p:spPr>
        <p:txBody>
          <a:bodyPr>
            <a:normAutofit/>
          </a:bodyPr>
          <a:lstStyle/>
          <a:p>
            <a:pPr marL="0" indent="0">
              <a:lnSpc>
                <a:spcPct val="140000"/>
              </a:lnSpc>
              <a:buNone/>
            </a:pPr>
            <a:r>
              <a:rPr lang="en-US" sz="2800" baseline="30000" dirty="0"/>
              <a:t>12 </a:t>
            </a:r>
            <a:r>
              <a:rPr lang="en-US" sz="2800" dirty="0"/>
              <a:t>“So whatever you wish that others would do to you, do also to them, for this is the Law and the Prophets. </a:t>
            </a:r>
            <a:r>
              <a:rPr lang="en-US" sz="2800" baseline="30000" dirty="0"/>
              <a:t>13 </a:t>
            </a:r>
            <a:r>
              <a:rPr lang="en-US" sz="2800" dirty="0"/>
              <a:t>“Enter by the narrow gate. For the gate is wide and the way is easy that leads to destruction, and those who enter by it are many. </a:t>
            </a:r>
            <a:r>
              <a:rPr lang="en-US" sz="2800" baseline="30000" dirty="0"/>
              <a:t>14 </a:t>
            </a:r>
            <a:r>
              <a:rPr lang="en-US" sz="2800" dirty="0"/>
              <a:t>For the gate is narrow and the way is hard that leads to life, and those who find it are few. </a:t>
            </a:r>
            <a:r>
              <a:rPr lang="en-US" sz="2800" baseline="30000" dirty="0"/>
              <a:t>15 </a:t>
            </a:r>
            <a:r>
              <a:rPr lang="en-US" sz="2800" dirty="0"/>
              <a:t>“Beware of false prophets, who come to you in sheep's clothing but inwardly are ravenous wolves. </a:t>
            </a:r>
          </a:p>
        </p:txBody>
      </p:sp>
    </p:spTree>
    <p:extLst>
      <p:ext uri="{BB962C8B-B14F-4D97-AF65-F5344CB8AC3E}">
        <p14:creationId xmlns:p14="http://schemas.microsoft.com/office/powerpoint/2010/main" val="735097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4787537"/>
          </a:xfrm>
        </p:spPr>
        <p:txBody>
          <a:bodyPr>
            <a:normAutofit/>
          </a:bodyPr>
          <a:lstStyle/>
          <a:p>
            <a:pPr marL="0" indent="0">
              <a:lnSpc>
                <a:spcPct val="140000"/>
              </a:lnSpc>
              <a:buNone/>
            </a:pPr>
            <a:r>
              <a:rPr lang="en-US" sz="2800" baseline="30000" dirty="0"/>
              <a:t>16 </a:t>
            </a:r>
            <a:r>
              <a:rPr lang="en-US" sz="2800" dirty="0"/>
              <a:t>You will recognize them by their fruits. Are grapes gathered from </a:t>
            </a:r>
            <a:r>
              <a:rPr lang="en-US" sz="2800" dirty="0" err="1"/>
              <a:t>thornbushes</a:t>
            </a:r>
            <a:r>
              <a:rPr lang="en-US" sz="2800" dirty="0"/>
              <a:t>, or figs from thistles? </a:t>
            </a:r>
            <a:r>
              <a:rPr lang="en-US" sz="2800" baseline="30000" dirty="0"/>
              <a:t>17 </a:t>
            </a:r>
            <a:r>
              <a:rPr lang="en-US" sz="2800" dirty="0"/>
              <a:t>So, every healthy tree bears good fruit, but the diseased tree bears bad fruit. </a:t>
            </a:r>
            <a:r>
              <a:rPr lang="en-US" sz="2800" baseline="30000" dirty="0"/>
              <a:t>18 </a:t>
            </a:r>
            <a:r>
              <a:rPr lang="en-US" sz="2800" dirty="0"/>
              <a:t>A healthy tree cannot bear bad fruit, nor can a diseased tree bear good fruit. </a:t>
            </a:r>
            <a:r>
              <a:rPr lang="en-US" sz="2800" baseline="30000" dirty="0"/>
              <a:t>19 </a:t>
            </a:r>
            <a:r>
              <a:rPr lang="en-US" sz="2800" dirty="0"/>
              <a:t>Every tree that does not bear good fruit is cut down and thrown into the fire. </a:t>
            </a:r>
            <a:r>
              <a:rPr lang="en-US" sz="2800" baseline="30000" dirty="0"/>
              <a:t>20 </a:t>
            </a:r>
            <a:r>
              <a:rPr lang="en-US" sz="2800" dirty="0"/>
              <a:t>Thus you will recognize them by their fruits.</a:t>
            </a:r>
          </a:p>
        </p:txBody>
      </p:sp>
    </p:spTree>
    <p:extLst>
      <p:ext uri="{BB962C8B-B14F-4D97-AF65-F5344CB8AC3E}">
        <p14:creationId xmlns:p14="http://schemas.microsoft.com/office/powerpoint/2010/main" val="3924981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6171</TotalTime>
  <Words>1033</Words>
  <Application>Microsoft Macintosh PowerPoint</Application>
  <PresentationFormat>Widescreen</PresentationFormat>
  <Paragraphs>36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Narrow</vt:lpstr>
      <vt:lpstr>Avenir Light</vt:lpstr>
      <vt:lpstr>Calibri</vt:lpstr>
      <vt:lpstr>Office Theme</vt:lpstr>
      <vt:lpstr>Week 9 Matthew 7</vt:lpstr>
      <vt:lpstr>PowerPoint Presentation</vt:lpstr>
      <vt:lpstr>PowerPoint Presentation</vt:lpstr>
      <vt:lpstr>Talking Point 1: Don’t judge others; judge yourself.  </vt:lpstr>
      <vt:lpstr>PowerPoint Presentation</vt:lpstr>
      <vt:lpstr>PowerPoint Presentation</vt:lpstr>
      <vt:lpstr>Talking Point 2: God wants to bless His children with good things.   </vt:lpstr>
      <vt:lpstr>PowerPoint Presentation</vt:lpstr>
      <vt:lpstr>PowerPoint Presentation</vt:lpstr>
      <vt:lpstr>PowerPoint Presentation</vt:lpstr>
      <vt:lpstr>Talking Point 3: God judges the heart.   </vt:lpstr>
      <vt:lpstr>PowerPoint Presentation</vt:lpstr>
      <vt:lpstr>PowerPoint Presentation</vt:lpstr>
      <vt:lpstr>Talking Point 4: The purpose of God’s Word is to DO IT.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94</cp:revision>
  <cp:lastPrinted>2020-07-07T17:39:11Z</cp:lastPrinted>
  <dcterms:created xsi:type="dcterms:W3CDTF">2020-04-14T21:31:30Z</dcterms:created>
  <dcterms:modified xsi:type="dcterms:W3CDTF">2020-08-26T19:20:10Z</dcterms:modified>
</cp:coreProperties>
</file>