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97" r:id="rId2"/>
    <p:sldId id="278" r:id="rId3"/>
    <p:sldId id="298" r:id="rId4"/>
    <p:sldId id="273" r:id="rId5"/>
    <p:sldId id="279" r:id="rId6"/>
    <p:sldId id="301" r:id="rId7"/>
    <p:sldId id="302" r:id="rId8"/>
    <p:sldId id="303" r:id="rId9"/>
    <p:sldId id="304" r:id="rId10"/>
    <p:sldId id="306" r:id="rId11"/>
    <p:sldId id="286" r:id="rId12"/>
    <p:sldId id="299" r:id="rId13"/>
    <p:sldId id="300" r:id="rId14"/>
    <p:sldId id="305" r:id="rId15"/>
    <p:sldId id="295"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1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8/24/20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8/24/20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a:t>Week 6</a:t>
            </a:r>
            <a:br>
              <a:rPr lang="en-US" b="1" dirty="0"/>
            </a:br>
            <a:r>
              <a:rPr lang="en-US" b="1"/>
              <a:t>Matthew </a:t>
            </a:r>
            <a:r>
              <a:rPr lang="en-US" b="1" dirty="0"/>
              <a:t>5</a:t>
            </a:r>
            <a:r>
              <a:rPr lang="en-US" b="1"/>
              <a:t>:17-48</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37 </a:t>
            </a:r>
            <a:r>
              <a:rPr lang="en-US" sz="2800" dirty="0"/>
              <a:t>Let what you say be simply ‘Yes’ or ‘No’; anything more than this comes from evil.</a:t>
            </a:r>
          </a:p>
          <a:p>
            <a:pPr marL="0" indent="0">
              <a:lnSpc>
                <a:spcPct val="140000"/>
              </a:lnSpc>
              <a:buNone/>
              <a:tabLst>
                <a:tab pos="5416550" algn="l"/>
              </a:tabLst>
            </a:pPr>
            <a:r>
              <a:rPr lang="en-US" sz="2800" dirty="0"/>
              <a:t>	</a:t>
            </a:r>
            <a:r>
              <a:rPr lang="en-US" sz="2800" i="1" dirty="0"/>
              <a:t>-Matthew 5:21-37</a:t>
            </a:r>
            <a:endParaRPr lang="en-US" sz="2800" dirty="0"/>
          </a:p>
          <a:p>
            <a:pPr marL="0" indent="0">
              <a:lnSpc>
                <a:spcPct val="140000"/>
              </a:lnSpc>
              <a:buNone/>
            </a:pPr>
            <a:endParaRPr lang="en-US" sz="2800" dirty="0"/>
          </a:p>
        </p:txBody>
      </p:sp>
    </p:spTree>
    <p:extLst>
      <p:ext uri="{BB962C8B-B14F-4D97-AF65-F5344CB8AC3E}">
        <p14:creationId xmlns:p14="http://schemas.microsoft.com/office/powerpoint/2010/main" val="73993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40021"/>
            <a:ext cx="10515600" cy="925796"/>
          </a:xfrm>
        </p:spPr>
        <p:txBody>
          <a:bodyPr>
            <a:normAutofit fontScale="90000"/>
          </a:bodyPr>
          <a:lstStyle/>
          <a:p>
            <a:r>
              <a:rPr lang="en-US" b="1" i="1" dirty="0"/>
              <a:t>Talking Point 2: </a:t>
            </a:r>
            <a:r>
              <a:rPr lang="en-US" dirty="0"/>
              <a:t>It’s the heart behind the law that really matters.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11458"/>
            <a:ext cx="10515600" cy="4328284"/>
          </a:xfrm>
        </p:spPr>
        <p:txBody>
          <a:bodyPr>
            <a:normAutofit/>
          </a:bodyPr>
          <a:lstStyle/>
          <a:p>
            <a:r>
              <a:rPr lang="en-US" sz="2800" dirty="0"/>
              <a:t>What things surprise you about Jesus’ exposition of the law here? What questions or concerns do you have about His high standards of ethics?</a:t>
            </a:r>
          </a:p>
          <a:p>
            <a:pPr marL="0" indent="0">
              <a:buNone/>
            </a:pPr>
            <a:endParaRPr lang="en-US" sz="900" dirty="0"/>
          </a:p>
          <a:p>
            <a:r>
              <a:rPr lang="en-US" sz="2800" dirty="0"/>
              <a:t>How did studying through this together make you think differently about lust or anger or breaking your promises? </a:t>
            </a:r>
          </a:p>
        </p:txBody>
      </p:sp>
    </p:spTree>
    <p:extLst>
      <p:ext uri="{BB962C8B-B14F-4D97-AF65-F5344CB8AC3E}">
        <p14:creationId xmlns:p14="http://schemas.microsoft.com/office/powerpoint/2010/main" val="19201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lnSpcReduction="10000"/>
          </a:bodyPr>
          <a:lstStyle/>
          <a:p>
            <a:pPr marL="0" indent="0">
              <a:lnSpc>
                <a:spcPct val="140000"/>
              </a:lnSpc>
              <a:buNone/>
            </a:pPr>
            <a:r>
              <a:rPr lang="en-US" sz="2800" baseline="30000" dirty="0"/>
              <a:t>38 </a:t>
            </a:r>
            <a:r>
              <a:rPr lang="en-US" sz="2800" dirty="0"/>
              <a:t>“You have heard that it was said, ‘An eye for an eye and a tooth for a tooth.’ </a:t>
            </a:r>
            <a:r>
              <a:rPr lang="en-US" sz="2800" baseline="30000" dirty="0"/>
              <a:t>39 </a:t>
            </a:r>
            <a:r>
              <a:rPr lang="en-US" sz="2800" dirty="0"/>
              <a:t>But I say to you, Do not resist the one who is evil. But if anyone slaps you on the right cheek, turn to him the other also. </a:t>
            </a:r>
            <a:r>
              <a:rPr lang="en-US" sz="2800" baseline="30000" dirty="0"/>
              <a:t>40 </a:t>
            </a:r>
            <a:r>
              <a:rPr lang="en-US" sz="2800" dirty="0"/>
              <a:t>And if anyone would sue you and take your tunic, let him have your cloak as well. </a:t>
            </a:r>
            <a:r>
              <a:rPr lang="en-US" sz="2800" baseline="30000" dirty="0"/>
              <a:t>41 </a:t>
            </a:r>
            <a:r>
              <a:rPr lang="en-US" sz="2800" dirty="0"/>
              <a:t>And if anyone forces you to go one mile, go with him two miles. </a:t>
            </a:r>
            <a:r>
              <a:rPr lang="en-US" sz="2800" baseline="30000" dirty="0"/>
              <a:t>42 </a:t>
            </a:r>
            <a:r>
              <a:rPr lang="en-US" sz="2800" dirty="0"/>
              <a:t>Give to the one who begs from you, and do not refuse the one who would borrow from you.</a:t>
            </a:r>
          </a:p>
        </p:txBody>
      </p:sp>
    </p:spTree>
    <p:extLst>
      <p:ext uri="{BB962C8B-B14F-4D97-AF65-F5344CB8AC3E}">
        <p14:creationId xmlns:p14="http://schemas.microsoft.com/office/powerpoint/2010/main" val="735097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43 </a:t>
            </a:r>
            <a:r>
              <a:rPr lang="en-US" sz="2800" dirty="0"/>
              <a:t>“You have heard that it was said, ‘You shall love your neighbor and hate your enemy.’ </a:t>
            </a:r>
            <a:r>
              <a:rPr lang="en-US" sz="2800" baseline="30000" dirty="0"/>
              <a:t>44 </a:t>
            </a:r>
            <a:r>
              <a:rPr lang="en-US" sz="2800" dirty="0"/>
              <a:t>But I say to you, Love your enemies and pray for those who persecute you, </a:t>
            </a:r>
            <a:r>
              <a:rPr lang="en-US" sz="2800" baseline="30000" dirty="0"/>
              <a:t>45 </a:t>
            </a:r>
            <a:r>
              <a:rPr lang="en-US" sz="2800" dirty="0"/>
              <a:t>so that you may be sons of your Father who is in heaven. For he makes his sun rise on the evil and on the good, and sends rain on the just and on the unjust. </a:t>
            </a:r>
            <a:r>
              <a:rPr lang="en-US" sz="2400" i="1" dirty="0"/>
              <a:t>	</a:t>
            </a:r>
            <a:endParaRPr lang="en-US" sz="2400" dirty="0"/>
          </a:p>
        </p:txBody>
      </p:sp>
    </p:spTree>
    <p:extLst>
      <p:ext uri="{BB962C8B-B14F-4D97-AF65-F5344CB8AC3E}">
        <p14:creationId xmlns:p14="http://schemas.microsoft.com/office/powerpoint/2010/main" val="245463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46 </a:t>
            </a:r>
            <a:r>
              <a:rPr lang="en-US" sz="2800" dirty="0"/>
              <a:t>For if you love those who love you, what reward do you have? Do not even the tax collectors do the same? </a:t>
            </a:r>
            <a:r>
              <a:rPr lang="en-US" sz="2800" baseline="30000" dirty="0"/>
              <a:t>47 </a:t>
            </a:r>
            <a:r>
              <a:rPr lang="en-US" sz="2800" dirty="0"/>
              <a:t>And if you greet only your brothers, what more are you doing than others? Do not even the Gentiles do the same? </a:t>
            </a:r>
            <a:r>
              <a:rPr lang="en-US" sz="2800" baseline="30000" dirty="0"/>
              <a:t>48 </a:t>
            </a:r>
            <a:r>
              <a:rPr lang="en-US" sz="2800" dirty="0"/>
              <a:t>You therefore must be perfect, as your heavenly Father is perfect.</a:t>
            </a:r>
          </a:p>
          <a:p>
            <a:pPr marL="0" indent="0">
              <a:lnSpc>
                <a:spcPct val="140000"/>
              </a:lnSpc>
              <a:buNone/>
              <a:tabLst>
                <a:tab pos="5416550" algn="l"/>
              </a:tabLst>
            </a:pPr>
            <a:r>
              <a:rPr lang="en-US" sz="2800" dirty="0"/>
              <a:t>	</a:t>
            </a:r>
            <a:r>
              <a:rPr lang="en-US" sz="2800" i="1" dirty="0"/>
              <a:t>-Matthew 5:38-48</a:t>
            </a:r>
            <a:endParaRPr lang="en-US" sz="2800" dirty="0"/>
          </a:p>
          <a:p>
            <a:pPr marL="0" indent="0">
              <a:lnSpc>
                <a:spcPct val="140000"/>
              </a:lnSpc>
              <a:buNone/>
            </a:pPr>
            <a:endParaRPr lang="en-US" sz="2800" dirty="0"/>
          </a:p>
        </p:txBody>
      </p:sp>
    </p:spTree>
    <p:extLst>
      <p:ext uri="{BB962C8B-B14F-4D97-AF65-F5344CB8AC3E}">
        <p14:creationId xmlns:p14="http://schemas.microsoft.com/office/powerpoint/2010/main" val="262355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42050"/>
            <a:ext cx="10515600" cy="925796"/>
          </a:xfrm>
        </p:spPr>
        <p:txBody>
          <a:bodyPr>
            <a:normAutofit fontScale="90000"/>
          </a:bodyPr>
          <a:lstStyle/>
          <a:p>
            <a:r>
              <a:rPr lang="en-US" b="1" i="1" dirty="0"/>
              <a:t>Talking Point 3: </a:t>
            </a:r>
            <a:r>
              <a:rPr lang="en-US" dirty="0"/>
              <a:t> Followers of Jesus are defined by unconditional love for </a:t>
            </a:r>
            <a:r>
              <a:rPr lang="en-US" i="1" dirty="0"/>
              <a:t>all</a:t>
            </a:r>
            <a:r>
              <a:rPr lang="en-US" dirty="0"/>
              <a:t> others, including our enemies.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25758"/>
            <a:ext cx="10515600" cy="4328284"/>
          </a:xfrm>
        </p:spPr>
        <p:txBody>
          <a:bodyPr>
            <a:normAutofit/>
          </a:bodyPr>
          <a:lstStyle/>
          <a:p>
            <a:r>
              <a:rPr lang="en-US" sz="2800" dirty="0"/>
              <a:t>How would loving your enemies change </a:t>
            </a:r>
            <a:r>
              <a:rPr lang="en-US" sz="2800" i="1" dirty="0"/>
              <a:t>you</a:t>
            </a:r>
            <a:r>
              <a:rPr lang="en-US" sz="2800" dirty="0"/>
              <a:t> from the inside out? </a:t>
            </a:r>
          </a:p>
          <a:p>
            <a:pPr marL="0" indent="0">
              <a:buNone/>
            </a:pPr>
            <a:endParaRPr lang="en-US" sz="2800" dirty="0"/>
          </a:p>
          <a:p>
            <a:r>
              <a:rPr lang="en-US" sz="2800" dirty="0"/>
              <a:t>Without naming names, what are some qualities or types of people that make it hard for you to love someone? How can you love those people? </a:t>
            </a:r>
          </a:p>
        </p:txBody>
      </p:sp>
    </p:spTree>
    <p:extLst>
      <p:ext uri="{BB962C8B-B14F-4D97-AF65-F5344CB8AC3E}">
        <p14:creationId xmlns:p14="http://schemas.microsoft.com/office/powerpoint/2010/main" val="128905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364465"/>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823631"/>
            <a:ext cx="10515600" cy="4328284"/>
          </a:xfrm>
        </p:spPr>
        <p:txBody>
          <a:bodyPr>
            <a:normAutofit/>
          </a:bodyPr>
          <a:lstStyle/>
          <a:p>
            <a:pPr marL="0" indent="0">
              <a:buNone/>
            </a:pPr>
            <a:r>
              <a:rPr lang="en-US" sz="2800" dirty="0"/>
              <a:t>THINK: Look back at each of the points Jesus made. </a:t>
            </a:r>
          </a:p>
          <a:p>
            <a:pPr marL="0" indent="0">
              <a:buNone/>
            </a:pPr>
            <a:endParaRPr lang="en-US" sz="2800" dirty="0"/>
          </a:p>
          <a:p>
            <a:pPr marL="0" indent="0">
              <a:buNone/>
            </a:pPr>
            <a:r>
              <a:rPr lang="en-US" sz="2800"/>
              <a:t>PRAY for </a:t>
            </a:r>
            <a:r>
              <a:rPr lang="en-US" sz="2800" dirty="0"/>
              <a:t>those who persecute you and for those on “the other side” of whatever conflicts you are experiencing. </a:t>
            </a:r>
          </a:p>
          <a:p>
            <a:pPr marL="0" indent="0">
              <a:buNone/>
            </a:pPr>
            <a:endParaRPr lang="en-US" sz="2800" dirty="0"/>
          </a:p>
          <a:p>
            <a:pPr marL="0" indent="0">
              <a:buNone/>
            </a:pPr>
            <a:r>
              <a:rPr lang="en-US" sz="2800" dirty="0"/>
              <a:t>ACT: Choose one issue in your life in which God needs to work on your heart. </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17 </a:t>
            </a:r>
            <a:r>
              <a:rPr lang="en-US" sz="2800" dirty="0"/>
              <a:t>“Do not think that I have come to abolish the Law or the Prophets; I have not come to abolish them but to fulfill them. </a:t>
            </a:r>
            <a:r>
              <a:rPr lang="en-US" sz="2800" baseline="30000" dirty="0"/>
              <a:t>18 </a:t>
            </a:r>
            <a:r>
              <a:rPr lang="en-US" sz="2800" dirty="0"/>
              <a:t>For truly, I say to you, until heaven and earth pass away, not an iota, not a dot, will pass from the Law until all is accomplished. </a:t>
            </a:r>
          </a:p>
        </p:txBody>
      </p:sp>
    </p:spTree>
    <p:extLst>
      <p:ext uri="{BB962C8B-B14F-4D97-AF65-F5344CB8AC3E}">
        <p14:creationId xmlns:p14="http://schemas.microsoft.com/office/powerpoint/2010/main" val="175906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lnSpcReduction="10000"/>
          </a:bodyPr>
          <a:lstStyle/>
          <a:p>
            <a:pPr marL="0" indent="0">
              <a:lnSpc>
                <a:spcPct val="140000"/>
              </a:lnSpc>
              <a:buNone/>
              <a:tabLst>
                <a:tab pos="5481638" algn="l"/>
              </a:tabLst>
            </a:pPr>
            <a:r>
              <a:rPr lang="en-US" sz="2800" baseline="30000" dirty="0"/>
              <a:t>19 </a:t>
            </a:r>
            <a:r>
              <a:rPr lang="en-US" sz="2800" dirty="0"/>
              <a:t>Therefore whoever relaxes one of the least of these commandments and teaches others to do the same will be called least in the kingdom of heaven, but whoever does them and teaches them will be called great in the kingdom of heaven. </a:t>
            </a:r>
            <a:r>
              <a:rPr lang="en-US" sz="2800" baseline="30000" dirty="0"/>
              <a:t>20 </a:t>
            </a:r>
            <a:r>
              <a:rPr lang="en-US" sz="2800" dirty="0"/>
              <a:t>For I tell you, unless your righteousness exceeds that of the scribes and Pharisees, you will never enter the kingdom of heaven.</a:t>
            </a:r>
          </a:p>
          <a:p>
            <a:pPr marL="0" indent="0">
              <a:lnSpc>
                <a:spcPct val="140000"/>
              </a:lnSpc>
              <a:buNone/>
              <a:tabLst>
                <a:tab pos="5481638" algn="l"/>
              </a:tabLst>
            </a:pPr>
            <a:r>
              <a:rPr lang="en-US" sz="2800" dirty="0"/>
              <a:t>	</a:t>
            </a:r>
            <a:r>
              <a:rPr lang="en-US" sz="2800" i="1" dirty="0"/>
              <a:t>-Matthew 4:17-20</a:t>
            </a:r>
            <a:endParaRPr lang="en-US" sz="2800" dirty="0"/>
          </a:p>
        </p:txBody>
      </p:sp>
    </p:spTree>
    <p:extLst>
      <p:ext uri="{BB962C8B-B14F-4D97-AF65-F5344CB8AC3E}">
        <p14:creationId xmlns:p14="http://schemas.microsoft.com/office/powerpoint/2010/main" val="102156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925796"/>
          </a:xfrm>
        </p:spPr>
        <p:txBody>
          <a:bodyPr>
            <a:normAutofit fontScale="90000"/>
          </a:bodyPr>
          <a:lstStyle/>
          <a:p>
            <a:r>
              <a:rPr lang="en-US" b="1" i="1" dirty="0"/>
              <a:t>Talking Point 1: </a:t>
            </a:r>
            <a:r>
              <a:rPr lang="en-US" dirty="0"/>
              <a:t>We need a greater righteousness to enter the kingdom.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76773"/>
            <a:ext cx="10515600" cy="4328284"/>
          </a:xfrm>
        </p:spPr>
        <p:txBody>
          <a:bodyPr>
            <a:normAutofit/>
          </a:bodyPr>
          <a:lstStyle/>
          <a:p>
            <a:r>
              <a:rPr lang="en-US" sz="2800" dirty="0"/>
              <a:t>How can we have a greater righteousness than the teachers of the law? </a:t>
            </a:r>
          </a:p>
          <a:p>
            <a:pPr marL="0" indent="0">
              <a:buNone/>
            </a:pPr>
            <a:endParaRPr lang="en-US" sz="2800" dirty="0"/>
          </a:p>
          <a:p>
            <a:r>
              <a:rPr lang="en-US" sz="2800" dirty="0"/>
              <a:t>In what ways have you seen God grow you in righteousness since you became a Christian? </a:t>
            </a:r>
          </a:p>
        </p:txBody>
      </p:sp>
    </p:spTree>
    <p:extLst>
      <p:ext uri="{BB962C8B-B14F-4D97-AF65-F5344CB8AC3E}">
        <p14:creationId xmlns:p14="http://schemas.microsoft.com/office/powerpoint/2010/main" val="33967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21 </a:t>
            </a:r>
            <a:r>
              <a:rPr lang="en-US" sz="2800" dirty="0"/>
              <a:t>“You have heard that it was said to those of old, ‘You shall not murder; and whoever murders will be liable to judgment.’ </a:t>
            </a:r>
            <a:r>
              <a:rPr lang="en-US" sz="2800" baseline="30000" dirty="0"/>
              <a:t>22 </a:t>
            </a:r>
            <a:r>
              <a:rPr lang="en-US" sz="2800" dirty="0"/>
              <a:t>But I say to you that everyone who is angry with his brother will be liable to judgment; whoever insults his brother will be liable to the council; and whoever says, ‘You fool!’ will be liable to the hell of fire. </a:t>
            </a:r>
          </a:p>
        </p:txBody>
      </p:sp>
    </p:spTree>
    <p:extLst>
      <p:ext uri="{BB962C8B-B14F-4D97-AF65-F5344CB8AC3E}">
        <p14:creationId xmlns:p14="http://schemas.microsoft.com/office/powerpoint/2010/main" val="247333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23 </a:t>
            </a:r>
            <a:r>
              <a:rPr lang="en-US" sz="2800" dirty="0"/>
              <a:t>So if you are offering your gift at the altar and there remember that your brother has something against you, </a:t>
            </a:r>
            <a:r>
              <a:rPr lang="en-US" sz="2800" baseline="30000" dirty="0"/>
              <a:t>24 </a:t>
            </a:r>
            <a:r>
              <a:rPr lang="en-US" sz="2800" dirty="0"/>
              <a:t>leave your gift there before the altar and go. First be reconciled to your brother, and then come and offer your gift. </a:t>
            </a:r>
            <a:r>
              <a:rPr lang="en-US" sz="2800" baseline="30000" dirty="0"/>
              <a:t>25 </a:t>
            </a:r>
            <a:r>
              <a:rPr lang="en-US" sz="2800" dirty="0"/>
              <a:t>Come to terms quickly with your accuser while you are going with him to court, lest your accuser hand you over to the judge, and the judge to the guard, and you be put in prison. </a:t>
            </a:r>
          </a:p>
        </p:txBody>
      </p:sp>
    </p:spTree>
    <p:extLst>
      <p:ext uri="{BB962C8B-B14F-4D97-AF65-F5344CB8AC3E}">
        <p14:creationId xmlns:p14="http://schemas.microsoft.com/office/powerpoint/2010/main" val="79335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26 </a:t>
            </a:r>
            <a:r>
              <a:rPr lang="en-US" sz="2800" dirty="0"/>
              <a:t>Truly, I say to you, you will never get out until you have paid the last penny. </a:t>
            </a:r>
            <a:r>
              <a:rPr lang="en-US" sz="2800" baseline="30000" dirty="0"/>
              <a:t>27 </a:t>
            </a:r>
            <a:r>
              <a:rPr lang="en-US" sz="2800" dirty="0"/>
              <a:t>“You have heard that it was said, ‘You shall not commit adultery.’ </a:t>
            </a:r>
            <a:r>
              <a:rPr lang="en-US" sz="2800" baseline="30000" dirty="0"/>
              <a:t>28 </a:t>
            </a:r>
            <a:r>
              <a:rPr lang="en-US" sz="2800" dirty="0"/>
              <a:t>But I say to you that everyone who looks at a woman with lustful intent has already committed adultery with her in his heart. </a:t>
            </a:r>
            <a:r>
              <a:rPr lang="en-US" sz="2800" baseline="30000" dirty="0"/>
              <a:t>29 </a:t>
            </a:r>
            <a:r>
              <a:rPr lang="en-US" sz="2800" dirty="0"/>
              <a:t>If your right eye causes you to sin, tear it out and throw it away. For it is better that you lose one of your members than that your whole body be thrown into hell. </a:t>
            </a:r>
          </a:p>
        </p:txBody>
      </p:sp>
    </p:spTree>
    <p:extLst>
      <p:ext uri="{BB962C8B-B14F-4D97-AF65-F5344CB8AC3E}">
        <p14:creationId xmlns:p14="http://schemas.microsoft.com/office/powerpoint/2010/main" val="303597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30 </a:t>
            </a:r>
            <a:r>
              <a:rPr lang="en-US" sz="2800" dirty="0"/>
              <a:t>And if your right hand causes you to sin, cut it off and throw it away. For it is better that you lose one of your members than that your whole body go into hell. </a:t>
            </a:r>
            <a:r>
              <a:rPr lang="en-US" sz="2800" baseline="30000" dirty="0"/>
              <a:t>31 </a:t>
            </a:r>
            <a:r>
              <a:rPr lang="en-US" sz="2800" dirty="0"/>
              <a:t>“It was also said, ‘Whoever divorces his wife, let him give her a certificate of divorce.’ </a:t>
            </a:r>
            <a:r>
              <a:rPr lang="en-US" sz="2800" baseline="30000" dirty="0"/>
              <a:t>32 </a:t>
            </a:r>
            <a:r>
              <a:rPr lang="en-US" sz="2800" dirty="0"/>
              <a:t>But I say to you that everyone who divorces his wife, except on the ground of sexual immorality, makes her commit adultery, and whoever marries a divorced woman commits adultery. </a:t>
            </a:r>
          </a:p>
        </p:txBody>
      </p:sp>
    </p:spTree>
    <p:extLst>
      <p:ext uri="{BB962C8B-B14F-4D97-AF65-F5344CB8AC3E}">
        <p14:creationId xmlns:p14="http://schemas.microsoft.com/office/powerpoint/2010/main" val="371315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33 </a:t>
            </a:r>
            <a:r>
              <a:rPr lang="en-US" sz="2800" dirty="0"/>
              <a:t>“Again you have heard that it was said to those of old, ‘You shall not swear falsely, but shall perform to the Lord what you have sworn.’ </a:t>
            </a:r>
            <a:r>
              <a:rPr lang="en-US" sz="2800" baseline="30000" dirty="0"/>
              <a:t>34 </a:t>
            </a:r>
            <a:r>
              <a:rPr lang="en-US" sz="2800" dirty="0"/>
              <a:t>But I say to you, Do not take an oath at all, either by heaven, for it is the throne of God, </a:t>
            </a:r>
            <a:r>
              <a:rPr lang="en-US" sz="2800" baseline="30000" dirty="0"/>
              <a:t>35 </a:t>
            </a:r>
            <a:r>
              <a:rPr lang="en-US" sz="2800" dirty="0"/>
              <a:t>or by the earth, for it is his footstool, or by Jerusalem, for it is the city of the great King. </a:t>
            </a:r>
            <a:r>
              <a:rPr lang="en-US" sz="2800" baseline="30000" dirty="0"/>
              <a:t>36 </a:t>
            </a:r>
            <a:r>
              <a:rPr lang="en-US" sz="2800" dirty="0"/>
              <a:t>And do not take an oath by your head, for you cannot make one hair white or black. </a:t>
            </a:r>
          </a:p>
        </p:txBody>
      </p:sp>
    </p:spTree>
    <p:extLst>
      <p:ext uri="{BB962C8B-B14F-4D97-AF65-F5344CB8AC3E}">
        <p14:creationId xmlns:p14="http://schemas.microsoft.com/office/powerpoint/2010/main" val="1376814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6032</TotalTime>
  <Words>1157</Words>
  <Application>Microsoft Macintosh PowerPoint</Application>
  <PresentationFormat>Widescreen</PresentationFormat>
  <Paragraphs>33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Avenir Light</vt:lpstr>
      <vt:lpstr>Calibri</vt:lpstr>
      <vt:lpstr>Office Theme</vt:lpstr>
      <vt:lpstr>Week 6 Matthew 5:17-48</vt:lpstr>
      <vt:lpstr>PowerPoint Presentation</vt:lpstr>
      <vt:lpstr>PowerPoint Presentation</vt:lpstr>
      <vt:lpstr>Talking Point 1: We need a greater righteousness to enter the kingdom. </vt:lpstr>
      <vt:lpstr>PowerPoint Presentation</vt:lpstr>
      <vt:lpstr>PowerPoint Presentation</vt:lpstr>
      <vt:lpstr>PowerPoint Presentation</vt:lpstr>
      <vt:lpstr>PowerPoint Presentation</vt:lpstr>
      <vt:lpstr>PowerPoint Presentation</vt:lpstr>
      <vt:lpstr>PowerPoint Presentation</vt:lpstr>
      <vt:lpstr>Talking Point 2: It’s the heart behind the law that really matters. </vt:lpstr>
      <vt:lpstr>PowerPoint Presentation</vt:lpstr>
      <vt:lpstr>PowerPoint Presentation</vt:lpstr>
      <vt:lpstr>PowerPoint Presentation</vt:lpstr>
      <vt:lpstr>Talking Point 3:  Followers of Jesus are defined by unconditional love for all others, including our enemies.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71</cp:revision>
  <cp:lastPrinted>2020-07-07T17:39:11Z</cp:lastPrinted>
  <dcterms:created xsi:type="dcterms:W3CDTF">2020-04-14T21:31:30Z</dcterms:created>
  <dcterms:modified xsi:type="dcterms:W3CDTF">2020-08-24T19:16:46Z</dcterms:modified>
</cp:coreProperties>
</file>