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319" r:id="rId3"/>
    <p:sldId id="339" r:id="rId4"/>
    <p:sldId id="273" r:id="rId5"/>
    <p:sldId id="313" r:id="rId6"/>
    <p:sldId id="286" r:id="rId7"/>
    <p:sldId id="348" r:id="rId8"/>
    <p:sldId id="299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6654"/>
  </p:normalViewPr>
  <p:slideViewPr>
    <p:cSldViewPr snapToGrid="0" snapToObjects="1">
      <p:cViewPr varScale="1">
        <p:scale>
          <a:sx n="109" d="100"/>
          <a:sy n="109" d="100"/>
        </p:scale>
        <p:origin x="3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F6ECE-7914-2E4C-9CF8-F5EA1A22C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8DE1-CF69-3049-9B92-EEEF12D02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1EC7B-1EA9-7F47-887B-C96E0AA6F9D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789C5-AB4B-9E45-9A45-3D841BBCE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8968B-ABE1-2A43-A2FC-AFCEF102C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A09E-1B4F-3644-B64F-FB3AB2F4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8ACC-CB4A-2640-8AFC-8C4B164967E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B636-FD23-D344-8EEB-70B95EA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4324-BB28-0C40-8F0A-7A71F5B07E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2319" y="2100649"/>
            <a:ext cx="7002162" cy="2076123"/>
          </a:xfrm>
        </p:spPr>
        <p:txBody>
          <a:bodyPr anchor="b">
            <a:normAutofit/>
          </a:bodyPr>
          <a:lstStyle>
            <a:lvl1pPr algn="ctr">
              <a:defRPr sz="5400" b="0" i="0" spc="50" baseline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8D56A-9FB7-3245-A75E-E0E37534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559" y="4335965"/>
            <a:ext cx="6015681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5A8F-5E9A-2944-881C-BFA998A1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C158-6A4F-594A-9D86-2A90818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FDA8-EA26-5B42-A972-35C6FE94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mscott\Desktop\Starting Point Mockup.png">
            <a:extLst>
              <a:ext uri="{FF2B5EF4-FFF2-40B4-BE49-F238E27FC236}">
                <a16:creationId xmlns:a16="http://schemas.microsoft.com/office/drawing/2014/main" id="{7DA9EB2A-A333-AF44-823F-5BA89FD9C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327">
            <a:off x="-165600" y="2074800"/>
            <a:ext cx="5479853" cy="42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29A8-8F94-D64D-A2B3-B936D390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EF455-17D8-5848-9872-641BCEC2F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A09A-E88C-FB45-B0BC-5D5A4F09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D888-9D7A-0549-8518-467F23D9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FC2E-A98F-C543-92A5-DC71A257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69226-52DA-C441-99E3-2D47ABCCB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5E7D-3552-894A-BAEE-6538C43C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024D-6D7D-2E4F-BE04-A7160E84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27A2-E6B6-A848-A080-73B21B90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FD44-A891-9042-B7FC-6E95721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F715-6BE6-324C-A9DF-AC99F2F31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Talking Point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DE02-7773-EF46-94A8-2A7C1270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AF41-4282-1B4C-A97A-BBCF683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F8D5-C41A-C14A-AE12-62AE92C1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79F5F-C5E3-F24E-B82D-7747A2F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FC5-9C8D-0A4E-8793-C8E4D11D7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C6FF-E3F2-984E-AC93-FB7ED620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CFC7-B418-ED43-830A-C97BA43D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228-29D3-3D46-81CF-7D8834D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040D-324E-C24F-A2E3-2C7B9B4D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018F-84AC-5E4C-A36A-9914D2712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E3F2-73B7-294A-8BB4-E96FE1B9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8927"/>
            <a:ext cx="5181600" cy="392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D2D2D-1D9E-3447-8826-E03E3372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8927"/>
            <a:ext cx="5181600" cy="392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68326-4C89-6145-9C7C-6E1E41EF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F3FBD-A613-DD4F-8B80-DE2E6A3A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9C1A-4438-1E40-8826-40814A51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A4F-2E51-1640-8CA9-CB8071D9E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5550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A1D5-1D2C-FF4E-B286-DA7D702D9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810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F5AEC-7178-5A40-8C9A-6A351E18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4983"/>
            <a:ext cx="5157787" cy="3384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9A73D-0F65-4A46-889A-7E94881E1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810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1D21-1B96-DB47-9E1E-0B8F9F8E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4983"/>
            <a:ext cx="5183188" cy="3384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84BE0-D4A2-754D-AF27-1B905CCB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ACE51-4114-B643-BDB6-4392ACCB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DD068-02C2-0E4D-8E9A-DD66D93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CFF5-04A7-8D49-8381-B5BFC815F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CB430-009F-9442-AA20-EF909B2C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BFB0-4CAF-284D-A3FA-FED2438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64491-4B26-E942-9D11-BDCE3130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FB6DC-190E-1543-8E45-6A55BF51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70AE7-1EC1-BE46-8BFC-BD510B3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B0053-E5BE-9F4E-B5D9-C1BE9CC1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949C-763A-6D42-8E35-FE6CD7F5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E650-12DB-3649-8AD0-65C3526F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904A1-134E-784C-9FA2-4F51D445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9B8F-2C4B-594D-9202-4920E716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0DD91-3A95-774B-8F4C-0C3402E1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8194-35D0-514D-AC42-26EA9B3F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8668-DE9E-4E48-8FBC-4E5B5184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93C2A-9799-0047-9EF8-44CE4758A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1031-B7A7-974E-9A14-449FDB63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7CFFD-DF5F-9F44-8C2A-4DFA859B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59A19-F45D-E24B-A526-CD89E54B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9AC34-7C03-634F-9B34-B95BEDD8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5C815-57A9-BD4C-815B-A3A75DEC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979"/>
            <a:ext cx="10515600" cy="92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36F0-15BB-CF47-A147-92DD7D3B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8679"/>
            <a:ext cx="10515600" cy="432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9237-7776-8D49-A1E2-6EA46D49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7096-FA10-8A44-ACFB-14343356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589B-9DD8-E945-AFBE-CE7F23D05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30" baseline="0">
          <a:solidFill>
            <a:schemeClr val="tx1"/>
          </a:solidFill>
          <a:latin typeface="Avenir Light" panose="020B0402020203020204" pitchFamily="34" charset="77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52FF-16C1-C245-8DB4-2E9065C2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5204467"/>
            <a:ext cx="10515600" cy="9257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Week 32</a:t>
            </a:r>
            <a:br>
              <a:rPr lang="en-US" b="1" dirty="0"/>
            </a:br>
            <a:r>
              <a:rPr lang="en-US" b="1" dirty="0"/>
              <a:t>Matthew 28:1-15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8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795"/>
            <a:ext cx="10515600" cy="925796"/>
          </a:xfrm>
        </p:spPr>
        <p:txBody>
          <a:bodyPr>
            <a:normAutofit/>
          </a:bodyPr>
          <a:lstStyle/>
          <a:p>
            <a:r>
              <a:rPr lang="en-US" b="1" i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416"/>
            <a:ext cx="10515600" cy="432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THINK: </a:t>
            </a:r>
            <a:r>
              <a:rPr lang="en-US" sz="2800" dirty="0"/>
              <a:t>What difference does the Resurrection make in my life, both my eternal life and my day-to-day life? 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PRAY for those in your life who don’t know Jesus, especially for those who stubbornly refuse to believe even though many have shared the Gospel with them. 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ACT: </a:t>
            </a:r>
            <a:r>
              <a:rPr lang="en-US" sz="2800" dirty="0"/>
              <a:t>Write your testimony. </a:t>
            </a: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15"/>
            <a:ext cx="10515600" cy="526629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1 </a:t>
            </a:r>
            <a:r>
              <a:rPr lang="en-US" sz="2800" dirty="0"/>
              <a:t>Now after the Sabbath, toward the dawn of the first day of the week, Mary Magdalene and the other Mary went to see the tomb. </a:t>
            </a:r>
            <a:r>
              <a:rPr lang="en-US" sz="2800" b="1" baseline="30000" dirty="0"/>
              <a:t>2 </a:t>
            </a:r>
            <a:r>
              <a:rPr lang="en-US" sz="2800" dirty="0"/>
              <a:t>And behold, there was a great earthquake, for an angel of the Lord descended from heaven and came and rolled back the stone and sat on it. </a:t>
            </a:r>
            <a:r>
              <a:rPr lang="en-US" sz="2800" b="1" baseline="30000" dirty="0"/>
              <a:t>3 </a:t>
            </a:r>
            <a:r>
              <a:rPr lang="en-US" sz="2800" dirty="0"/>
              <a:t>His appearance was like lightning, and his clothing white as snow. </a:t>
            </a:r>
            <a:r>
              <a:rPr lang="en-US" sz="2800" b="1" baseline="30000" dirty="0"/>
              <a:t> 4 </a:t>
            </a:r>
            <a:r>
              <a:rPr lang="en-US" sz="2800" dirty="0"/>
              <a:t>And for fear of him the guards trembled and became like dead men. </a:t>
            </a:r>
          </a:p>
        </p:txBody>
      </p:sp>
    </p:spTree>
    <p:extLst>
      <p:ext uri="{BB962C8B-B14F-4D97-AF65-F5344CB8AC3E}">
        <p14:creationId xmlns:p14="http://schemas.microsoft.com/office/powerpoint/2010/main" val="223325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897"/>
            <a:ext cx="10515600" cy="52662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5 </a:t>
            </a:r>
            <a:r>
              <a:rPr lang="en-US" sz="2800" dirty="0"/>
              <a:t>But the angel said to the women, “Do not be afraid, for I know that you seek Jesus who was crucified. </a:t>
            </a:r>
            <a:r>
              <a:rPr lang="en-US" sz="2800" b="1" baseline="30000" dirty="0"/>
              <a:t>6 </a:t>
            </a:r>
            <a:r>
              <a:rPr lang="en-US" sz="2800" dirty="0"/>
              <a:t>He is not here, for he has risen, as he said. Come, see the place where he lay. </a:t>
            </a:r>
            <a:r>
              <a:rPr lang="en-US" sz="2800" b="1" baseline="30000" dirty="0"/>
              <a:t>7 </a:t>
            </a:r>
            <a:r>
              <a:rPr lang="en-US" sz="2800" dirty="0"/>
              <a:t>Then go quickly and tell his disciples that he has risen from the dead, and behold, he is going before you to Galilee; there you will see him. See, I have told you.”</a:t>
            </a:r>
          </a:p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400" i="1" dirty="0"/>
              <a:t>	</a:t>
            </a:r>
            <a:r>
              <a:rPr lang="en-US" sz="2800" i="1" dirty="0"/>
              <a:t> - Matthew 28:1-7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28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692"/>
            <a:ext cx="10730948" cy="317487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1: </a:t>
            </a:r>
            <a:r>
              <a:rPr lang="en-US" dirty="0"/>
              <a:t>The Resurrection changes everything.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6302"/>
            <a:ext cx="10515600" cy="4761112"/>
          </a:xfrm>
        </p:spPr>
        <p:txBody>
          <a:bodyPr>
            <a:normAutofit/>
          </a:bodyPr>
          <a:lstStyle/>
          <a:p>
            <a:r>
              <a:rPr lang="en-US" sz="2800" dirty="0"/>
              <a:t>Imagine you were telling someone about the Resurrection for the first time. What would you say? How would you explain it and why it matters for our lives?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difference does the Resurrection make in your life, both eternally and now?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6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096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8 </a:t>
            </a:r>
            <a:r>
              <a:rPr lang="en-US" sz="2800" dirty="0"/>
              <a:t>So they departed quickly from the tomb with fear and great joy, and ran to tell his disciples. </a:t>
            </a:r>
            <a:r>
              <a:rPr lang="en-US" sz="2800" b="1" baseline="30000" dirty="0"/>
              <a:t>9 </a:t>
            </a:r>
            <a:r>
              <a:rPr lang="en-US" sz="2800" dirty="0"/>
              <a:t>And behold, Jesus met them and said, “Greetings!” And they came up and took hold of his feet and worshiped him. </a:t>
            </a:r>
            <a:r>
              <a:rPr lang="en-US" sz="2800" b="1" baseline="30000" dirty="0"/>
              <a:t>10 </a:t>
            </a:r>
            <a:r>
              <a:rPr lang="en-US" sz="2800" dirty="0"/>
              <a:t>Then Jesus said to them, “Do not be afraid; go and tell my brothers to go to Galilee, and there they will see me.”</a:t>
            </a:r>
          </a:p>
          <a:p>
            <a:pPr marL="0" indent="0">
              <a:lnSpc>
                <a:spcPct val="170000"/>
              </a:lnSpc>
              <a:buNone/>
              <a:tabLst>
                <a:tab pos="5416550" algn="l"/>
              </a:tabLst>
            </a:pPr>
            <a:r>
              <a:rPr lang="en-US" sz="2800" i="1" dirty="0"/>
              <a:t>	- Matthew 28:8-10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52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7467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2: </a:t>
            </a:r>
            <a:r>
              <a:rPr lang="en-US" dirty="0"/>
              <a:t>The Resurrection is good news for all who believe. </a:t>
            </a: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0988"/>
            <a:ext cx="10515600" cy="4761112"/>
          </a:xfrm>
        </p:spPr>
        <p:txBody>
          <a:bodyPr>
            <a:normAutofit/>
          </a:bodyPr>
          <a:lstStyle/>
          <a:p>
            <a:r>
              <a:rPr lang="en-US" sz="2800" dirty="0"/>
              <a:t>How can you focus your life more clearly and intentionally on the Great Commission? </a:t>
            </a:r>
          </a:p>
          <a:p>
            <a:endParaRPr lang="en-US" sz="2800" dirty="0"/>
          </a:p>
          <a:p>
            <a:r>
              <a:rPr lang="en-US" sz="2800" dirty="0"/>
              <a:t>What holds you back from sharing the good news of the Gospel? What tools have you found that help?</a:t>
            </a:r>
          </a:p>
        </p:txBody>
      </p:sp>
    </p:spTree>
    <p:extLst>
      <p:ext uri="{BB962C8B-B14F-4D97-AF65-F5344CB8AC3E}">
        <p14:creationId xmlns:p14="http://schemas.microsoft.com/office/powerpoint/2010/main" val="19201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11 </a:t>
            </a:r>
            <a:r>
              <a:rPr lang="en-US" sz="2800" dirty="0"/>
              <a:t>While they were going, behold, some of the guard went into the city and told the chief priests all that had taken place. </a:t>
            </a:r>
            <a:r>
              <a:rPr lang="en-US" sz="2800" b="1" baseline="30000" dirty="0"/>
              <a:t>12 </a:t>
            </a:r>
            <a:r>
              <a:rPr lang="en-US" sz="2800" dirty="0"/>
              <a:t>And when they had assembled with the elders and taken counsel, they gave a sufficient sum of money to the soldiers </a:t>
            </a:r>
            <a:r>
              <a:rPr lang="en-US" sz="2800" b="1" baseline="30000" dirty="0"/>
              <a:t>13 </a:t>
            </a:r>
            <a:r>
              <a:rPr lang="en-US" sz="2800" dirty="0"/>
              <a:t>and said, “Tell people, ‘His disciples came by night and stole him away while we were asleep.’</a:t>
            </a:r>
          </a:p>
        </p:txBody>
      </p:sp>
    </p:spTree>
    <p:extLst>
      <p:ext uri="{BB962C8B-B14F-4D97-AF65-F5344CB8AC3E}">
        <p14:creationId xmlns:p14="http://schemas.microsoft.com/office/powerpoint/2010/main" val="40617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491"/>
            <a:ext cx="10515600" cy="47875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800" b="1" baseline="30000" dirty="0"/>
              <a:t>14 </a:t>
            </a:r>
            <a:r>
              <a:rPr lang="en-US" sz="2800" dirty="0"/>
              <a:t>And if this comes to the governor's ears, we will satisfy him and keep you out of trouble.” </a:t>
            </a:r>
            <a:r>
              <a:rPr lang="en-US" sz="2800" b="1" baseline="30000" dirty="0"/>
              <a:t>15 </a:t>
            </a:r>
            <a:r>
              <a:rPr lang="en-US" sz="2800" dirty="0"/>
              <a:t>So they took the money and did as they were directed. And this story has been spread among the Jews to this day.</a:t>
            </a:r>
            <a:r>
              <a:rPr lang="en-US" sz="2400" i="1" dirty="0"/>
              <a:t>							</a:t>
            </a:r>
            <a:r>
              <a:rPr lang="en-US" sz="2800" i="1" dirty="0"/>
              <a:t> 	- Matthew 28:11-15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09364"/>
          </a:xfrm>
        </p:spPr>
        <p:txBody>
          <a:bodyPr>
            <a:normAutofit/>
          </a:bodyPr>
          <a:lstStyle/>
          <a:p>
            <a:r>
              <a:rPr lang="en-US" b="1" i="1" dirty="0"/>
              <a:t>Talking Point 3: </a:t>
            </a:r>
            <a:r>
              <a:rPr lang="en-US" dirty="0"/>
              <a:t>There will always be those who don’t believe. 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28284"/>
          </a:xfrm>
        </p:spPr>
        <p:txBody>
          <a:bodyPr>
            <a:normAutofit/>
          </a:bodyPr>
          <a:lstStyle/>
          <a:p>
            <a:r>
              <a:rPr lang="en-US" sz="2800" dirty="0"/>
              <a:t>How do you personally know the Gospel is true even though you were not one of the eyewitnesses to Jesus’ Resurrection? </a:t>
            </a:r>
          </a:p>
          <a:p>
            <a:endParaRPr lang="en-US" sz="2800" dirty="0"/>
          </a:p>
          <a:p>
            <a:r>
              <a:rPr lang="en-US" sz="2800" dirty="0"/>
              <a:t>Describe how apologetics (reasoned arguments for Christianity) can help those who have a hard time believing in Jesus. How can personal testimonies help? </a:t>
            </a:r>
          </a:p>
        </p:txBody>
      </p:sp>
    </p:spTree>
    <p:extLst>
      <p:ext uri="{BB962C8B-B14F-4D97-AF65-F5344CB8AC3E}">
        <p14:creationId xmlns:p14="http://schemas.microsoft.com/office/powerpoint/2010/main" val="128905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ing Point Template" id="{5D7B1CBF-CEF8-AC4D-AB9C-A047ABA99877}" vid="{87BF54A9-BFB8-E04E-B73B-76E163C49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634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Book</vt:lpstr>
      <vt:lpstr>Avenir Light</vt:lpstr>
      <vt:lpstr>Calibri</vt:lpstr>
      <vt:lpstr>Office Theme</vt:lpstr>
      <vt:lpstr>Week 32 Matthew 28:1-15</vt:lpstr>
      <vt:lpstr>PowerPoint Presentation</vt:lpstr>
      <vt:lpstr>PowerPoint Presentation</vt:lpstr>
      <vt:lpstr>Talking Point 1: The Resurrection changes everything.      </vt:lpstr>
      <vt:lpstr>PowerPoint Presentation</vt:lpstr>
      <vt:lpstr>Talking Point 2: The Resurrection is good news for all who believe.  </vt:lpstr>
      <vt:lpstr>PowerPoint Presentation</vt:lpstr>
      <vt:lpstr>PowerPoint Presentation</vt:lpstr>
      <vt:lpstr>Talking Point 3: There will always be those who don’t believe. 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CAN WE TRUST THE BIBLE?</dc:title>
  <dc:creator>Jason Snyder</dc:creator>
  <cp:lastModifiedBy>Matt Mullins</cp:lastModifiedBy>
  <cp:revision>138</cp:revision>
  <cp:lastPrinted>2020-07-07T17:39:11Z</cp:lastPrinted>
  <dcterms:created xsi:type="dcterms:W3CDTF">2020-04-14T21:31:30Z</dcterms:created>
  <dcterms:modified xsi:type="dcterms:W3CDTF">2021-02-24T20:50:16Z</dcterms:modified>
</cp:coreProperties>
</file>