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97" r:id="rId2"/>
    <p:sldId id="319" r:id="rId3"/>
    <p:sldId id="339" r:id="rId4"/>
    <p:sldId id="325" r:id="rId5"/>
    <p:sldId id="356" r:id="rId6"/>
    <p:sldId id="357" r:id="rId7"/>
    <p:sldId id="358" r:id="rId8"/>
    <p:sldId id="359" r:id="rId9"/>
    <p:sldId id="360" r:id="rId10"/>
    <p:sldId id="355" r:id="rId11"/>
    <p:sldId id="273" r:id="rId12"/>
    <p:sldId id="313" r:id="rId13"/>
    <p:sldId id="329" r:id="rId14"/>
    <p:sldId id="342" r:id="rId15"/>
    <p:sldId id="362" r:id="rId16"/>
    <p:sldId id="363" r:id="rId17"/>
    <p:sldId id="364" r:id="rId18"/>
    <p:sldId id="365" r:id="rId19"/>
    <p:sldId id="366" r:id="rId20"/>
    <p:sldId id="367" r:id="rId21"/>
    <p:sldId id="361" r:id="rId22"/>
    <p:sldId id="286" r:id="rId23"/>
    <p:sldId id="348" r:id="rId24"/>
    <p:sldId id="354" r:id="rId25"/>
    <p:sldId id="353" r:id="rId26"/>
    <p:sldId id="352" r:id="rId27"/>
    <p:sldId id="368" r:id="rId28"/>
    <p:sldId id="369" r:id="rId29"/>
    <p:sldId id="370" r:id="rId30"/>
    <p:sldId id="371" r:id="rId31"/>
    <p:sldId id="372" r:id="rId32"/>
    <p:sldId id="373" r:id="rId33"/>
    <p:sldId id="374" r:id="rId34"/>
    <p:sldId id="299" r:id="rId35"/>
    <p:sldId id="295" r:id="rId36"/>
    <p:sldId id="29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33"/>
    <p:restoredTop sz="96654"/>
  </p:normalViewPr>
  <p:slideViewPr>
    <p:cSldViewPr snapToGrid="0" snapToObjects="1">
      <p:cViewPr varScale="1">
        <p:scale>
          <a:sx n="109" d="100"/>
          <a:sy n="109" d="100"/>
        </p:scale>
        <p:origin x="376"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2/24/21</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2/24/21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31</a:t>
            </a:r>
            <a:br>
              <a:rPr lang="en-US" b="1" dirty="0"/>
            </a:br>
            <a:r>
              <a:rPr lang="en-US" b="1" dirty="0"/>
              <a:t>Matthew 26:47-Matthew 27</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tabLst>
                <a:tab pos="5481638" algn="l"/>
              </a:tabLst>
            </a:pPr>
            <a:r>
              <a:rPr lang="en-US" sz="2800" b="1" baseline="30000" dirty="0"/>
              <a:t>68 </a:t>
            </a:r>
            <a:r>
              <a:rPr lang="en-US" sz="2800" dirty="0"/>
              <a:t>and said, “Prophesy to us, Messiah. Who hit you?” </a:t>
            </a:r>
          </a:p>
          <a:p>
            <a:pPr marL="0" indent="0">
              <a:lnSpc>
                <a:spcPct val="170000"/>
              </a:lnSpc>
              <a:buNone/>
              <a:tabLst>
                <a:tab pos="5481638" algn="l"/>
              </a:tabLst>
            </a:pPr>
            <a:r>
              <a:rPr lang="en-US" sz="2400" i="1" dirty="0"/>
              <a:t>	</a:t>
            </a:r>
            <a:r>
              <a:rPr lang="en-US" sz="2800" i="1" dirty="0"/>
              <a:t> - Matthew 26:47-68</a:t>
            </a:r>
            <a:endParaRPr lang="en-US" sz="2800" dirty="0"/>
          </a:p>
          <a:p>
            <a:pPr marL="0" indent="0">
              <a:lnSpc>
                <a:spcPct val="170000"/>
              </a:lnSpc>
              <a:buNone/>
            </a:pPr>
            <a:endParaRPr lang="en-US" sz="2800" dirty="0"/>
          </a:p>
        </p:txBody>
      </p:sp>
    </p:spTree>
    <p:extLst>
      <p:ext uri="{BB962C8B-B14F-4D97-AF65-F5344CB8AC3E}">
        <p14:creationId xmlns:p14="http://schemas.microsoft.com/office/powerpoint/2010/main" val="1257189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692"/>
            <a:ext cx="10730948" cy="3174879"/>
          </a:xfrm>
        </p:spPr>
        <p:txBody>
          <a:bodyPr>
            <a:normAutofit fontScale="90000"/>
          </a:bodyPr>
          <a:lstStyle/>
          <a:p>
            <a:r>
              <a:rPr lang="en-US" b="1" i="1" dirty="0"/>
              <a:t>Talking Point 1: </a:t>
            </a:r>
            <a:r>
              <a:rPr lang="en-US" dirty="0"/>
              <a:t>Jesus was obedient to the Father’s plan.</a:t>
            </a:r>
            <a:br>
              <a:rPr lang="en-US" dirty="0"/>
            </a:br>
            <a:br>
              <a:rPr lang="en-US" dirty="0"/>
            </a:b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56302"/>
            <a:ext cx="10515600" cy="4761112"/>
          </a:xfrm>
        </p:spPr>
        <p:txBody>
          <a:bodyPr>
            <a:normAutofit/>
          </a:bodyPr>
          <a:lstStyle/>
          <a:p>
            <a:r>
              <a:rPr lang="en-US" sz="2800" dirty="0"/>
              <a:t>How would it have felt to be one of Jesus’ followers, seeing Him be treated so unfairly, yet feel as if there was nothing you could do about it?</a:t>
            </a:r>
          </a:p>
          <a:p>
            <a:pPr marL="0" indent="0">
              <a:buNone/>
            </a:pPr>
            <a:endParaRPr lang="en-US" sz="2800" dirty="0"/>
          </a:p>
          <a:p>
            <a:r>
              <a:rPr lang="en-US" sz="2800" dirty="0"/>
              <a:t>What does this teach us about how we are to respond when we are mistreated or falsely accused?</a:t>
            </a:r>
          </a:p>
        </p:txBody>
      </p:sp>
    </p:spTree>
    <p:extLst>
      <p:ext uri="{BB962C8B-B14F-4D97-AF65-F5344CB8AC3E}">
        <p14:creationId xmlns:p14="http://schemas.microsoft.com/office/powerpoint/2010/main" val="33967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407096"/>
            <a:ext cx="10515600" cy="4882243"/>
          </a:xfrm>
        </p:spPr>
        <p:txBody>
          <a:bodyPr>
            <a:noAutofit/>
          </a:bodyPr>
          <a:lstStyle/>
          <a:p>
            <a:pPr marL="0" indent="0">
              <a:lnSpc>
                <a:spcPct val="170000"/>
              </a:lnSpc>
              <a:buNone/>
            </a:pPr>
            <a:r>
              <a:rPr lang="en-US" sz="2800" b="1" baseline="30000" dirty="0"/>
              <a:t>69 </a:t>
            </a:r>
            <a:r>
              <a:rPr lang="en-US" sz="2800" dirty="0"/>
              <a:t>Now Peter was sitting outside in the courtyard. And a servant girl came up to him and said, “You also were with Jesus the Galilean.” </a:t>
            </a:r>
            <a:r>
              <a:rPr lang="en-US" sz="2800" b="1" baseline="30000" dirty="0"/>
              <a:t>70 </a:t>
            </a:r>
            <a:r>
              <a:rPr lang="en-US" sz="2800" dirty="0"/>
              <a:t>But he denied it before them all, saying, “I do not know what you mean.” </a:t>
            </a:r>
            <a:r>
              <a:rPr lang="en-US" sz="2800" b="1" baseline="30000" dirty="0"/>
              <a:t>71 </a:t>
            </a:r>
            <a:r>
              <a:rPr lang="en-US" sz="2800" dirty="0"/>
              <a:t>And when he went out to the entrance, another servant girl saw him, and she said to the bystanders, “This man was with Jesus of Nazareth.”</a:t>
            </a:r>
          </a:p>
        </p:txBody>
      </p:sp>
    </p:spTree>
    <p:extLst>
      <p:ext uri="{BB962C8B-B14F-4D97-AF65-F5344CB8AC3E}">
        <p14:creationId xmlns:p14="http://schemas.microsoft.com/office/powerpoint/2010/main" val="1991520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987878"/>
            <a:ext cx="10515600" cy="4882243"/>
          </a:xfrm>
        </p:spPr>
        <p:txBody>
          <a:bodyPr>
            <a:noAutofit/>
          </a:bodyPr>
          <a:lstStyle/>
          <a:p>
            <a:pPr marL="0" indent="0">
              <a:lnSpc>
                <a:spcPct val="170000"/>
              </a:lnSpc>
              <a:buNone/>
            </a:pPr>
            <a:r>
              <a:rPr lang="en-US" sz="2800" b="1" baseline="30000" dirty="0"/>
              <a:t>72 </a:t>
            </a:r>
            <a:r>
              <a:rPr lang="en-US" sz="2800" dirty="0"/>
              <a:t>And again he denied it with an oath: “I do not know the man.” </a:t>
            </a:r>
            <a:r>
              <a:rPr lang="en-US" sz="2800" b="1" baseline="30000" dirty="0"/>
              <a:t>73 </a:t>
            </a:r>
            <a:r>
              <a:rPr lang="en-US" sz="2800" dirty="0"/>
              <a:t>After a little while the bystanders came up and said to Peter, “Certainly you too are one of them, for your accent betrays you.” </a:t>
            </a:r>
            <a:r>
              <a:rPr lang="en-US" sz="2800" b="1" baseline="30000" dirty="0"/>
              <a:t>74 </a:t>
            </a:r>
            <a:r>
              <a:rPr lang="en-US" sz="2800" dirty="0"/>
              <a:t>Then he began to invoke a curse on himself and to swear, “I do not know the man.” And immediately the rooster crowed. </a:t>
            </a:r>
            <a:r>
              <a:rPr lang="en-US" sz="2800" b="1" baseline="30000" dirty="0"/>
              <a:t>75 </a:t>
            </a:r>
            <a:r>
              <a:rPr lang="en-US" sz="2800" dirty="0"/>
              <a:t>And Peter remembered the saying of Jesus, “Before the rooster crows, you will deny me three times.” </a:t>
            </a:r>
          </a:p>
        </p:txBody>
      </p:sp>
    </p:spTree>
    <p:extLst>
      <p:ext uri="{BB962C8B-B14F-4D97-AF65-F5344CB8AC3E}">
        <p14:creationId xmlns:p14="http://schemas.microsoft.com/office/powerpoint/2010/main" val="4089337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dirty="0"/>
              <a:t>And he went out and wept bitterly. </a:t>
            </a:r>
            <a:r>
              <a:rPr lang="en-US" sz="2800" b="1" baseline="30000" dirty="0"/>
              <a:t>1 </a:t>
            </a:r>
            <a:r>
              <a:rPr lang="en-US" sz="2800" dirty="0"/>
              <a:t>When morning came, all the chief priests and the elders of the people took counsel against Jesus to put him to death. </a:t>
            </a:r>
            <a:r>
              <a:rPr lang="en-US" sz="2800" b="1" baseline="30000" dirty="0"/>
              <a:t>2 </a:t>
            </a:r>
            <a:r>
              <a:rPr lang="en-US" sz="2800" dirty="0"/>
              <a:t>And they bound him and led him away and delivered him over to Pilate the governor.</a:t>
            </a:r>
          </a:p>
          <a:p>
            <a:pPr marL="0" indent="0">
              <a:lnSpc>
                <a:spcPct val="170000"/>
              </a:lnSpc>
              <a:buNone/>
              <a:tabLst>
                <a:tab pos="5483225" algn="l"/>
              </a:tabLst>
            </a:pPr>
            <a:r>
              <a:rPr lang="en-US" sz="2800" b="1" baseline="30000" dirty="0"/>
              <a:t>3 </a:t>
            </a:r>
            <a:r>
              <a:rPr lang="en-US" sz="2800" dirty="0"/>
              <a:t>Then when Judas, his betrayer, saw that Jesus was condemned, he changed his mind and brought back the thirty pieces of silver to the chief priests and the elders,</a:t>
            </a:r>
          </a:p>
        </p:txBody>
      </p:sp>
    </p:spTree>
    <p:extLst>
      <p:ext uri="{BB962C8B-B14F-4D97-AF65-F5344CB8AC3E}">
        <p14:creationId xmlns:p14="http://schemas.microsoft.com/office/powerpoint/2010/main" val="3660416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003959"/>
            <a:ext cx="10515600" cy="5370467"/>
          </a:xfrm>
        </p:spPr>
        <p:txBody>
          <a:bodyPr>
            <a:noAutofit/>
          </a:bodyPr>
          <a:lstStyle/>
          <a:p>
            <a:pPr marL="0" indent="0">
              <a:lnSpc>
                <a:spcPct val="170000"/>
              </a:lnSpc>
              <a:buNone/>
            </a:pPr>
            <a:r>
              <a:rPr lang="en-US" sz="2800" b="1" baseline="30000" dirty="0"/>
              <a:t>4 </a:t>
            </a:r>
            <a:r>
              <a:rPr lang="en-US" sz="2800" dirty="0"/>
              <a:t>saying, “I have sinned by betraying innocent blood.” They said, “What is that to us? See to it yourself.” </a:t>
            </a:r>
            <a:r>
              <a:rPr lang="en-US" sz="2800" b="1" baseline="30000" dirty="0"/>
              <a:t>5 </a:t>
            </a:r>
            <a:r>
              <a:rPr lang="en-US" sz="2800" dirty="0"/>
              <a:t>And throwing down the pieces of silver into the temple, he departed, and he went and hanged himself.</a:t>
            </a:r>
            <a:r>
              <a:rPr lang="en-US" sz="2800" b="1" baseline="30000" dirty="0"/>
              <a:t>6 </a:t>
            </a:r>
            <a:r>
              <a:rPr lang="en-US" sz="2800" dirty="0"/>
              <a:t>But the chief priests, taking the pieces of silver, said, “It is not lawful to put them into the treasury, since it is blood money.” </a:t>
            </a:r>
            <a:r>
              <a:rPr lang="en-US" sz="2800" b="1" baseline="30000" dirty="0"/>
              <a:t>7 </a:t>
            </a:r>
            <a:r>
              <a:rPr lang="en-US" sz="2800" dirty="0"/>
              <a:t>So they took counsel and bought with them the potter's field as a burial place for strangers.</a:t>
            </a:r>
          </a:p>
        </p:txBody>
      </p:sp>
    </p:spTree>
    <p:extLst>
      <p:ext uri="{BB962C8B-B14F-4D97-AF65-F5344CB8AC3E}">
        <p14:creationId xmlns:p14="http://schemas.microsoft.com/office/powerpoint/2010/main" val="3087978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dirty="0"/>
              <a:t>strangers. </a:t>
            </a:r>
            <a:r>
              <a:rPr lang="en-US" sz="2800" b="1" baseline="30000" dirty="0"/>
              <a:t>8 </a:t>
            </a:r>
            <a:r>
              <a:rPr lang="en-US" sz="2800" dirty="0"/>
              <a:t>Therefore that field has been called the Field of Blood to this day. </a:t>
            </a:r>
            <a:r>
              <a:rPr lang="en-US" sz="2800" b="1" baseline="30000" dirty="0"/>
              <a:t>9 </a:t>
            </a:r>
            <a:r>
              <a:rPr lang="en-US" sz="2800" dirty="0"/>
              <a:t>Then was fulfilled what had been spoken by the prophet Jeremiah, saying, “And they took the thirty pieces of silver, the price of him on whom a price had been set by some of the sons of Israel, </a:t>
            </a:r>
            <a:r>
              <a:rPr lang="en-US" sz="2800" b="1" baseline="30000" dirty="0"/>
              <a:t>10 </a:t>
            </a:r>
            <a:r>
              <a:rPr lang="en-US" sz="2800" dirty="0"/>
              <a:t>and they gave them for the potter's field, as the Lord directed me.”</a:t>
            </a:r>
          </a:p>
          <a:p>
            <a:pPr marL="0" indent="0">
              <a:buNone/>
            </a:pPr>
            <a:br>
              <a:rPr lang="en-US" sz="2800" dirty="0"/>
            </a:br>
            <a:endParaRPr lang="en-US" sz="2800" dirty="0"/>
          </a:p>
        </p:txBody>
      </p:sp>
    </p:spTree>
    <p:extLst>
      <p:ext uri="{BB962C8B-B14F-4D97-AF65-F5344CB8AC3E}">
        <p14:creationId xmlns:p14="http://schemas.microsoft.com/office/powerpoint/2010/main" val="3983379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1" baseline="30000" dirty="0"/>
              <a:t>11 </a:t>
            </a:r>
            <a:r>
              <a:rPr lang="en-US" sz="2800" dirty="0"/>
              <a:t>Now Jesus stood before the governor, and the governor asked him, “Are you the King of the Jews?” Jesus said, “You have said so.” </a:t>
            </a:r>
            <a:r>
              <a:rPr lang="en-US" sz="2800" b="1" baseline="30000" dirty="0"/>
              <a:t>12 </a:t>
            </a:r>
            <a:r>
              <a:rPr lang="en-US" sz="2800" dirty="0"/>
              <a:t>But when he was accused by the chief priests and elders, he gave no answer. </a:t>
            </a:r>
            <a:r>
              <a:rPr lang="en-US" sz="2800" b="1" baseline="30000" dirty="0"/>
              <a:t>13 </a:t>
            </a:r>
            <a:r>
              <a:rPr lang="en-US" sz="2800" dirty="0"/>
              <a:t>Then Pilate said to him, “Do you not hear how many things they testify against you?”</a:t>
            </a:r>
            <a:r>
              <a:rPr lang="en-US" sz="2800" b="1" baseline="30000" dirty="0"/>
              <a:t>14 </a:t>
            </a:r>
            <a:r>
              <a:rPr lang="en-US" sz="2800" dirty="0"/>
              <a:t>But he gave him no answer, not even to a single charge, so that the governor was greatly amazed.</a:t>
            </a:r>
            <a:br>
              <a:rPr lang="en-US" sz="2800" dirty="0"/>
            </a:br>
            <a:endParaRPr lang="en-US" sz="2800" dirty="0"/>
          </a:p>
        </p:txBody>
      </p:sp>
    </p:spTree>
    <p:extLst>
      <p:ext uri="{BB962C8B-B14F-4D97-AF65-F5344CB8AC3E}">
        <p14:creationId xmlns:p14="http://schemas.microsoft.com/office/powerpoint/2010/main" val="25334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1" baseline="30000" dirty="0"/>
              <a:t>15 </a:t>
            </a:r>
            <a:r>
              <a:rPr lang="en-US" sz="2800" dirty="0"/>
              <a:t>Now at the feast the governor was accustomed to release for the crowd any one prisoner whom they wanted. </a:t>
            </a:r>
            <a:r>
              <a:rPr lang="en-US" sz="2800" b="1" baseline="30000" dirty="0"/>
              <a:t>16 </a:t>
            </a:r>
            <a:r>
              <a:rPr lang="en-US" sz="2800" dirty="0"/>
              <a:t>And they had then a notorious prisoner called Barabbas. </a:t>
            </a:r>
            <a:r>
              <a:rPr lang="en-US" sz="2800" b="1" baseline="30000" dirty="0"/>
              <a:t>17 </a:t>
            </a:r>
            <a:r>
              <a:rPr lang="en-US" sz="2800" dirty="0"/>
              <a:t>So when they had gathered, Pilate said to them, “Whom do you want me to release for you: Barabbas, or Jesus who is called Christ?” </a:t>
            </a:r>
            <a:r>
              <a:rPr lang="en-US" sz="2800" b="1" baseline="30000" dirty="0"/>
              <a:t>18 </a:t>
            </a:r>
            <a:r>
              <a:rPr lang="en-US" sz="2800" dirty="0"/>
              <a:t>For he knew that it was out of envy that they had delivered him up.</a:t>
            </a:r>
            <a:br>
              <a:rPr lang="en-US" sz="2800" dirty="0"/>
            </a:br>
            <a:endParaRPr lang="en-US" sz="2800" dirty="0"/>
          </a:p>
        </p:txBody>
      </p:sp>
    </p:spTree>
    <p:extLst>
      <p:ext uri="{BB962C8B-B14F-4D97-AF65-F5344CB8AC3E}">
        <p14:creationId xmlns:p14="http://schemas.microsoft.com/office/powerpoint/2010/main" val="1311175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1" baseline="30000" dirty="0"/>
              <a:t>19 </a:t>
            </a:r>
            <a:r>
              <a:rPr lang="en-US" sz="2800" dirty="0"/>
              <a:t>Besides, while he was sitting on the judgment seat, his wife sent word to him, “Have nothing to do with that righteous man, for I have suffered much because of him today in a dream.” </a:t>
            </a:r>
            <a:r>
              <a:rPr lang="en-US" sz="2800" b="1" baseline="30000" dirty="0"/>
              <a:t>20 </a:t>
            </a:r>
            <a:r>
              <a:rPr lang="en-US" sz="2800" dirty="0"/>
              <a:t>Now the chief priests and the elders persuaded the crowd to ask for Barabbas and destroy Jesus. </a:t>
            </a:r>
            <a:r>
              <a:rPr lang="en-US" sz="2800" b="1" baseline="30000" dirty="0"/>
              <a:t>21 </a:t>
            </a:r>
            <a:r>
              <a:rPr lang="en-US" sz="2800" dirty="0"/>
              <a:t>The governor again said to them, “Which of the two do you want me to release for you?” And they said, “Barabbas.”</a:t>
            </a:r>
            <a:br>
              <a:rPr lang="en-US" sz="2800" dirty="0"/>
            </a:br>
            <a:endParaRPr lang="en-US" sz="2800" dirty="0"/>
          </a:p>
        </p:txBody>
      </p:sp>
    </p:spTree>
    <p:extLst>
      <p:ext uri="{BB962C8B-B14F-4D97-AF65-F5344CB8AC3E}">
        <p14:creationId xmlns:p14="http://schemas.microsoft.com/office/powerpoint/2010/main" val="90288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38715"/>
            <a:ext cx="10515600" cy="5266291"/>
          </a:xfrm>
        </p:spPr>
        <p:txBody>
          <a:bodyPr>
            <a:noAutofit/>
          </a:bodyPr>
          <a:lstStyle/>
          <a:p>
            <a:pPr marL="0" indent="0">
              <a:lnSpc>
                <a:spcPct val="170000"/>
              </a:lnSpc>
              <a:buNone/>
            </a:pPr>
            <a:r>
              <a:rPr lang="en-US" sz="2800" b="1" baseline="30000" dirty="0"/>
              <a:t>47 </a:t>
            </a:r>
            <a:r>
              <a:rPr lang="en-US" sz="2800" dirty="0"/>
              <a:t>While he was still speaking, Judas, one of the Twelve, arrived. With him was a large crowd armed with swords and clubs, sent from the chief priests and the elders of the people. </a:t>
            </a:r>
            <a:r>
              <a:rPr lang="en-US" sz="2800" b="1" baseline="30000" dirty="0"/>
              <a:t>48 </a:t>
            </a:r>
            <a:r>
              <a:rPr lang="en-US" sz="2800" dirty="0"/>
              <a:t>Now the betrayer had arranged a signal with them: “The one I kiss is the man; arrest him.” </a:t>
            </a:r>
            <a:r>
              <a:rPr lang="en-US" sz="2800" b="1" baseline="30000" dirty="0"/>
              <a:t>49 </a:t>
            </a:r>
            <a:r>
              <a:rPr lang="en-US" sz="2800" dirty="0"/>
              <a:t>Going at once to Jesus, Judas said, “Greetings, Rabbi!” and kissed him. </a:t>
            </a:r>
            <a:r>
              <a:rPr lang="en-US" sz="2800" b="1" baseline="30000" dirty="0"/>
              <a:t>50 </a:t>
            </a:r>
            <a:r>
              <a:rPr lang="en-US" sz="2800" dirty="0"/>
              <a:t>Jesus replied, “Do what you came for, friend.”</a:t>
            </a:r>
          </a:p>
        </p:txBody>
      </p:sp>
    </p:spTree>
    <p:extLst>
      <p:ext uri="{BB962C8B-B14F-4D97-AF65-F5344CB8AC3E}">
        <p14:creationId xmlns:p14="http://schemas.microsoft.com/office/powerpoint/2010/main" val="2233259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1" baseline="30000" dirty="0"/>
              <a:t>22 </a:t>
            </a:r>
            <a:r>
              <a:rPr lang="en-US" sz="2800" dirty="0"/>
              <a:t>Pilate said to them, “Then what shall I do with Jesus who is called Christ?” They all said, “Let him be crucified!” </a:t>
            </a:r>
            <a:r>
              <a:rPr lang="en-US" sz="2800" b="1" baseline="30000" dirty="0"/>
              <a:t>23 </a:t>
            </a:r>
            <a:r>
              <a:rPr lang="en-US" sz="2800" dirty="0"/>
              <a:t>And he said, “Why? What evil has he done?” But they shouted all the more, “Let him be crucified!” </a:t>
            </a:r>
            <a:r>
              <a:rPr lang="en-US" sz="2800" b="1" baseline="30000" dirty="0"/>
              <a:t>24 </a:t>
            </a:r>
            <a:r>
              <a:rPr lang="en-US" sz="2800" dirty="0"/>
              <a:t>So when Pilate saw that he was gaining nothing, but rather that a riot was beginning, he took water and washed his hands before the crowd, saying, “I am innocent of this man's blood; see to it yourselves.”</a:t>
            </a:r>
          </a:p>
          <a:p>
            <a:pPr marL="0" indent="0">
              <a:buNone/>
            </a:pPr>
            <a:br>
              <a:rPr lang="en-US" sz="2800" dirty="0"/>
            </a:br>
            <a:br>
              <a:rPr lang="en-US" sz="2800" dirty="0"/>
            </a:br>
            <a:endParaRPr lang="en-US" sz="2800" dirty="0"/>
          </a:p>
        </p:txBody>
      </p:sp>
    </p:spTree>
    <p:extLst>
      <p:ext uri="{BB962C8B-B14F-4D97-AF65-F5344CB8AC3E}">
        <p14:creationId xmlns:p14="http://schemas.microsoft.com/office/powerpoint/2010/main" val="2603163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1" baseline="30000" dirty="0"/>
              <a:t>25 </a:t>
            </a:r>
            <a:r>
              <a:rPr lang="en-US" sz="2800" dirty="0"/>
              <a:t>And all the people answered, “His blood be on us and on our children!” </a:t>
            </a:r>
            <a:r>
              <a:rPr lang="en-US" sz="2800" b="1" baseline="30000" dirty="0"/>
              <a:t>26 </a:t>
            </a:r>
            <a:r>
              <a:rPr lang="en-US" sz="2800" dirty="0"/>
              <a:t>Then he released for them Barabbas, and having scourged</a:t>
            </a:r>
            <a:r>
              <a:rPr lang="en-US" sz="2800" baseline="30000" dirty="0"/>
              <a:t> </a:t>
            </a:r>
            <a:r>
              <a:rPr lang="en-US" sz="2800" dirty="0"/>
              <a:t>Jesus, delivered him to be crucified.</a:t>
            </a:r>
            <a:r>
              <a:rPr lang="en-US" sz="2800" i="1" dirty="0"/>
              <a:t>	</a:t>
            </a:r>
          </a:p>
          <a:p>
            <a:pPr marL="0" indent="0">
              <a:lnSpc>
                <a:spcPct val="170000"/>
              </a:lnSpc>
              <a:buNone/>
              <a:tabLst>
                <a:tab pos="5475288" algn="l"/>
              </a:tabLst>
            </a:pPr>
            <a:r>
              <a:rPr lang="en-US" sz="2800" i="1" dirty="0"/>
              <a:t>	- Matthew 26:69-27:26</a:t>
            </a:r>
            <a:endParaRPr lang="en-US" sz="2800" dirty="0"/>
          </a:p>
          <a:p>
            <a:pPr marL="0" indent="0">
              <a:lnSpc>
                <a:spcPct val="170000"/>
              </a:lnSpc>
              <a:buNone/>
            </a:pPr>
            <a:endParaRPr lang="en-US" sz="2800" dirty="0"/>
          </a:p>
        </p:txBody>
      </p:sp>
    </p:spTree>
    <p:extLst>
      <p:ext uri="{BB962C8B-B14F-4D97-AF65-F5344CB8AC3E}">
        <p14:creationId xmlns:p14="http://schemas.microsoft.com/office/powerpoint/2010/main" val="3859844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74678"/>
          </a:xfrm>
        </p:spPr>
        <p:txBody>
          <a:bodyPr>
            <a:normAutofit fontScale="90000"/>
          </a:bodyPr>
          <a:lstStyle/>
          <a:p>
            <a:r>
              <a:rPr lang="en-US" b="1" i="1" dirty="0"/>
              <a:t>Talking Point 2: </a:t>
            </a:r>
            <a:r>
              <a:rPr lang="en-US" dirty="0"/>
              <a:t>Those who deny or betray Jesus feel deep remorse. (Peter, Judas, Pilate) </a:t>
            </a: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390988"/>
            <a:ext cx="10515600" cy="4761112"/>
          </a:xfrm>
        </p:spPr>
        <p:txBody>
          <a:bodyPr>
            <a:normAutofit/>
          </a:bodyPr>
          <a:lstStyle/>
          <a:p>
            <a:r>
              <a:rPr lang="en-US" sz="2800" dirty="0"/>
              <a:t>Why do you think people are afraid to stand up for Jesus in a crowd? What about our culture makes it hard? </a:t>
            </a:r>
          </a:p>
          <a:p>
            <a:pPr marL="0" indent="0">
              <a:buNone/>
            </a:pPr>
            <a:endParaRPr lang="en-US" sz="2800" dirty="0"/>
          </a:p>
          <a:p>
            <a:r>
              <a:rPr lang="en-US" sz="2800" dirty="0"/>
              <a:t>Why is it so easy to get caught up in a crowd and just go along with whatever they are doing? How can we have the courage to stand up and do what is right? </a:t>
            </a:r>
          </a:p>
        </p:txBody>
      </p:sp>
    </p:spTree>
    <p:extLst>
      <p:ext uri="{BB962C8B-B14F-4D97-AF65-F5344CB8AC3E}">
        <p14:creationId xmlns:p14="http://schemas.microsoft.com/office/powerpoint/2010/main" val="192011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1" baseline="30000" dirty="0"/>
              <a:t>27 </a:t>
            </a:r>
            <a:r>
              <a:rPr lang="en-US" sz="2800" dirty="0"/>
              <a:t>Then the soldiers of the governor took Jesus into the governor's headquarters, and they gathered the whole battalion</a:t>
            </a:r>
            <a:r>
              <a:rPr lang="en-US" sz="2800" baseline="30000" dirty="0"/>
              <a:t> </a:t>
            </a:r>
            <a:r>
              <a:rPr lang="en-US" sz="2800" dirty="0"/>
              <a:t>before him. </a:t>
            </a:r>
            <a:r>
              <a:rPr lang="en-US" sz="2800" b="1" baseline="30000" dirty="0"/>
              <a:t>28 </a:t>
            </a:r>
            <a:r>
              <a:rPr lang="en-US" sz="2800" dirty="0"/>
              <a:t>And they stripped him and put a scarlet robe on him, </a:t>
            </a:r>
            <a:r>
              <a:rPr lang="en-US" sz="2800" b="1" baseline="30000" dirty="0"/>
              <a:t>29 </a:t>
            </a:r>
            <a:r>
              <a:rPr lang="en-US" sz="2800" dirty="0"/>
              <a:t>and twisting together a crown of thorns, they put it on his head and put a reed in his right hand. And kneeling before him, they mocked him, saying, “Hail, King of the Jews!” </a:t>
            </a:r>
          </a:p>
        </p:txBody>
      </p:sp>
    </p:spTree>
    <p:extLst>
      <p:ext uri="{BB962C8B-B14F-4D97-AF65-F5344CB8AC3E}">
        <p14:creationId xmlns:p14="http://schemas.microsoft.com/office/powerpoint/2010/main" val="4061733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1" baseline="30000" dirty="0"/>
              <a:t>30 </a:t>
            </a:r>
            <a:r>
              <a:rPr lang="en-US" sz="2800" dirty="0"/>
              <a:t>And they spit on him and took the reed and struck him on the head. </a:t>
            </a:r>
            <a:r>
              <a:rPr lang="en-US" sz="2800" b="1" baseline="30000" dirty="0"/>
              <a:t>31 </a:t>
            </a:r>
            <a:r>
              <a:rPr lang="en-US" sz="2800" dirty="0"/>
              <a:t>And when they had mocked him, they stripped him of the robe and put his own clothes on him and led him away to crucify him. </a:t>
            </a:r>
            <a:r>
              <a:rPr lang="en-US" sz="2800" b="1" baseline="30000" dirty="0"/>
              <a:t>32 </a:t>
            </a:r>
            <a:r>
              <a:rPr lang="en-US" sz="2800" dirty="0"/>
              <a:t>As they went out, they found a man of Cyrene, Simon by name. They compelled this man to carry his cross. </a:t>
            </a:r>
            <a:r>
              <a:rPr lang="en-US" sz="2800" b="1" baseline="30000" dirty="0"/>
              <a:t>33 </a:t>
            </a:r>
            <a:r>
              <a:rPr lang="en-US" sz="2800" dirty="0"/>
              <a:t>And when they came to a place called Golgotha (which means Place of a Skull),</a:t>
            </a:r>
          </a:p>
        </p:txBody>
      </p:sp>
    </p:spTree>
    <p:extLst>
      <p:ext uri="{BB962C8B-B14F-4D97-AF65-F5344CB8AC3E}">
        <p14:creationId xmlns:p14="http://schemas.microsoft.com/office/powerpoint/2010/main" val="2505538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1" baseline="30000" dirty="0"/>
              <a:t>34 </a:t>
            </a:r>
            <a:r>
              <a:rPr lang="en-US" sz="2800" dirty="0"/>
              <a:t>they offered him wine to drink, mixed with gall, but when he tasted it, he would not drink it. </a:t>
            </a:r>
            <a:r>
              <a:rPr lang="en-US" sz="2800" b="1" baseline="30000" dirty="0"/>
              <a:t>35 </a:t>
            </a:r>
            <a:r>
              <a:rPr lang="en-US" sz="2800" dirty="0"/>
              <a:t>And when they had crucified him, they divided his garments among them by casting lots. </a:t>
            </a:r>
            <a:r>
              <a:rPr lang="en-US" sz="2800" b="1" baseline="30000" dirty="0"/>
              <a:t>36 </a:t>
            </a:r>
            <a:r>
              <a:rPr lang="en-US" sz="2800" dirty="0"/>
              <a:t>Then they sat down and kept watch over him there. </a:t>
            </a:r>
            <a:r>
              <a:rPr lang="en-US" sz="2800" b="1" baseline="30000" dirty="0"/>
              <a:t>37 </a:t>
            </a:r>
            <a:r>
              <a:rPr lang="en-US" sz="2800" dirty="0"/>
              <a:t>And over his head they put the charge against him, which read, “This is Jesus, the King of the Jews.” </a:t>
            </a:r>
          </a:p>
        </p:txBody>
      </p:sp>
    </p:spTree>
    <p:extLst>
      <p:ext uri="{BB962C8B-B14F-4D97-AF65-F5344CB8AC3E}">
        <p14:creationId xmlns:p14="http://schemas.microsoft.com/office/powerpoint/2010/main" val="4253456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1" baseline="30000" dirty="0"/>
              <a:t>38 </a:t>
            </a:r>
            <a:r>
              <a:rPr lang="en-US" sz="2800" dirty="0"/>
              <a:t>Then two robbers were crucified with him, one on the right and one on the left. </a:t>
            </a:r>
            <a:r>
              <a:rPr lang="en-US" sz="2800" b="1" baseline="30000" dirty="0"/>
              <a:t>39 </a:t>
            </a:r>
            <a:r>
              <a:rPr lang="en-US" sz="2800" dirty="0"/>
              <a:t>And those who passed by derided him, wagging their heads </a:t>
            </a:r>
            <a:r>
              <a:rPr lang="en-US" sz="2800" b="1" baseline="30000" dirty="0"/>
              <a:t>40 </a:t>
            </a:r>
            <a:r>
              <a:rPr lang="en-US" sz="2800" dirty="0"/>
              <a:t>and saying, “You who would destroy the temple and rebuild it in three days, save yourself! If you are the Son of God, come down from the cross.” </a:t>
            </a:r>
            <a:r>
              <a:rPr lang="en-US" sz="2800" b="1" baseline="30000" dirty="0"/>
              <a:t>41 </a:t>
            </a:r>
            <a:r>
              <a:rPr lang="en-US" sz="2800" dirty="0"/>
              <a:t>So also the chief priests, with the scribes and elders, mocked him, saying, </a:t>
            </a:r>
          </a:p>
        </p:txBody>
      </p:sp>
    </p:spTree>
    <p:extLst>
      <p:ext uri="{BB962C8B-B14F-4D97-AF65-F5344CB8AC3E}">
        <p14:creationId xmlns:p14="http://schemas.microsoft.com/office/powerpoint/2010/main" val="3814813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1" baseline="30000" dirty="0"/>
              <a:t>42 </a:t>
            </a:r>
            <a:r>
              <a:rPr lang="en-US" sz="2800" dirty="0"/>
              <a:t>“He saved others; he cannot save himself. He is the King of Israel; let him come down now from the cross, and we will believe in him. </a:t>
            </a:r>
            <a:r>
              <a:rPr lang="en-US" sz="2800" b="1" baseline="30000" dirty="0"/>
              <a:t>43 </a:t>
            </a:r>
            <a:r>
              <a:rPr lang="en-US" sz="2800" dirty="0"/>
              <a:t>He trusts in God; let God deliver him now, if he desires him. For he said, ‘I am the Son of God.’” </a:t>
            </a:r>
            <a:r>
              <a:rPr lang="en-US" sz="2800" b="1" baseline="30000" dirty="0"/>
              <a:t>44 </a:t>
            </a:r>
            <a:r>
              <a:rPr lang="en-US" sz="2800" dirty="0"/>
              <a:t>And the robbers who were crucified with him also reviled him in the same way. </a:t>
            </a:r>
            <a:r>
              <a:rPr lang="en-US" sz="2800" b="1" baseline="30000" dirty="0"/>
              <a:t>45 </a:t>
            </a:r>
            <a:r>
              <a:rPr lang="en-US" sz="2800" dirty="0"/>
              <a:t>Now from the sixth hour there was darkness over all the land until the ninth hour.</a:t>
            </a:r>
          </a:p>
        </p:txBody>
      </p:sp>
    </p:spTree>
    <p:extLst>
      <p:ext uri="{BB962C8B-B14F-4D97-AF65-F5344CB8AC3E}">
        <p14:creationId xmlns:p14="http://schemas.microsoft.com/office/powerpoint/2010/main" val="3007970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1" baseline="30000" dirty="0"/>
              <a:t>46 </a:t>
            </a:r>
            <a:r>
              <a:rPr lang="en-US" sz="2800" dirty="0"/>
              <a:t>And about the ninth hour Jesus cried out with a loud voice, saying, “Eli, Eli, </a:t>
            </a:r>
            <a:r>
              <a:rPr lang="en-US" sz="2800" dirty="0" err="1"/>
              <a:t>lema</a:t>
            </a:r>
            <a:r>
              <a:rPr lang="en-US" sz="2800" dirty="0"/>
              <a:t> </a:t>
            </a:r>
            <a:r>
              <a:rPr lang="en-US" sz="2800" dirty="0" err="1"/>
              <a:t>sabachthani</a:t>
            </a:r>
            <a:r>
              <a:rPr lang="en-US" sz="2800" dirty="0"/>
              <a:t>?” that is, “My God, my God, why have you forsaken me?” </a:t>
            </a:r>
            <a:r>
              <a:rPr lang="en-US" sz="2800" b="1" baseline="30000" dirty="0"/>
              <a:t>47 </a:t>
            </a:r>
            <a:r>
              <a:rPr lang="en-US" sz="2800" dirty="0"/>
              <a:t>And some of the bystanders, hearing it, said, “This man is calling Elijah.” </a:t>
            </a:r>
            <a:r>
              <a:rPr lang="en-US" sz="2800" b="1" baseline="30000" dirty="0"/>
              <a:t>48 </a:t>
            </a:r>
            <a:r>
              <a:rPr lang="en-US" sz="2800" dirty="0"/>
              <a:t>And one of them at once ran and took a sponge, filled it with sour wine, and put it on a reed and gave it to him to drink. </a:t>
            </a:r>
            <a:r>
              <a:rPr lang="en-US" sz="2800" b="1" baseline="30000" dirty="0"/>
              <a:t> 49 </a:t>
            </a:r>
            <a:r>
              <a:rPr lang="en-US" sz="2800" dirty="0"/>
              <a:t>But the others said, “Wait, let us see whether Elijah will come to save him.”</a:t>
            </a:r>
          </a:p>
        </p:txBody>
      </p:sp>
    </p:spTree>
    <p:extLst>
      <p:ext uri="{BB962C8B-B14F-4D97-AF65-F5344CB8AC3E}">
        <p14:creationId xmlns:p14="http://schemas.microsoft.com/office/powerpoint/2010/main" val="2823861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dirty="0"/>
              <a:t> </a:t>
            </a:r>
            <a:r>
              <a:rPr lang="en-US" sz="2800" b="1" baseline="30000" dirty="0"/>
              <a:t>50 </a:t>
            </a:r>
            <a:r>
              <a:rPr lang="en-US" sz="2800" dirty="0"/>
              <a:t>And Jesus cried out again with a loud voice and yielded up his spirit. </a:t>
            </a:r>
            <a:r>
              <a:rPr lang="en-US" sz="2800" b="1" baseline="30000" dirty="0"/>
              <a:t>51 </a:t>
            </a:r>
            <a:r>
              <a:rPr lang="en-US" sz="2800" dirty="0"/>
              <a:t>And behold, the curtain of the temple was torn in two, from top to bottom. And the earth shook, and the rocks were split. </a:t>
            </a:r>
            <a:r>
              <a:rPr lang="en-US" sz="2800" b="1" baseline="30000" dirty="0"/>
              <a:t>52 </a:t>
            </a:r>
            <a:r>
              <a:rPr lang="en-US" sz="2800" dirty="0"/>
              <a:t>The tombs also were opened. And many bodies of the saints who had fallen asleep were raised, </a:t>
            </a:r>
            <a:r>
              <a:rPr lang="en-US" sz="2800" b="1" baseline="30000" dirty="0"/>
              <a:t>53 </a:t>
            </a:r>
            <a:r>
              <a:rPr lang="en-US" sz="2800" dirty="0"/>
              <a:t>and coming out of the tombs after his resurrection they went into the holy city and appeared to many.</a:t>
            </a:r>
          </a:p>
        </p:txBody>
      </p:sp>
    </p:spTree>
    <p:extLst>
      <p:ext uri="{BB962C8B-B14F-4D97-AF65-F5344CB8AC3E}">
        <p14:creationId xmlns:p14="http://schemas.microsoft.com/office/powerpoint/2010/main" val="2618365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08897"/>
            <a:ext cx="10515600" cy="5266291"/>
          </a:xfrm>
        </p:spPr>
        <p:txBody>
          <a:bodyPr>
            <a:normAutofit/>
          </a:bodyPr>
          <a:lstStyle/>
          <a:p>
            <a:pPr marL="0" indent="0">
              <a:lnSpc>
                <a:spcPct val="170000"/>
              </a:lnSpc>
              <a:buNone/>
            </a:pPr>
            <a:r>
              <a:rPr lang="en-US" sz="2800" dirty="0"/>
              <a:t>Then the men stepped forward, seized Jesus and arrested him. </a:t>
            </a:r>
            <a:r>
              <a:rPr lang="en-US" sz="2800" b="1" baseline="30000" dirty="0"/>
              <a:t>51 </a:t>
            </a:r>
            <a:r>
              <a:rPr lang="en-US" sz="2800" dirty="0"/>
              <a:t>With that, one of Jesus’ companions reached for his sword, drew it out and struck the servant of the high priest, cutting off his ear. </a:t>
            </a:r>
            <a:r>
              <a:rPr lang="en-US" sz="2800" b="1" baseline="30000" dirty="0"/>
              <a:t>52 </a:t>
            </a:r>
            <a:r>
              <a:rPr lang="en-US" sz="2800" dirty="0"/>
              <a:t>“Put your sword back in its place,” Jesus said to him, “for all who draw the sword will die by the sword. </a:t>
            </a:r>
          </a:p>
        </p:txBody>
      </p:sp>
    </p:spTree>
    <p:extLst>
      <p:ext uri="{BB962C8B-B14F-4D97-AF65-F5344CB8AC3E}">
        <p14:creationId xmlns:p14="http://schemas.microsoft.com/office/powerpoint/2010/main" val="1141283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dirty="0"/>
              <a:t> </a:t>
            </a:r>
            <a:r>
              <a:rPr lang="en-US" sz="2800" b="1" baseline="30000" dirty="0"/>
              <a:t>54 </a:t>
            </a:r>
            <a:r>
              <a:rPr lang="en-US" sz="2800" dirty="0"/>
              <a:t>When the centurion and those who were with him, keeping watch over Jesus, saw the earthquake and what took place, they were filled with awe and said, “Truly this was the Son of God!”</a:t>
            </a:r>
            <a:r>
              <a:rPr lang="en-US" sz="2800" b="1" baseline="30000" dirty="0"/>
              <a:t> 55 </a:t>
            </a:r>
            <a:r>
              <a:rPr lang="en-US" sz="2800" dirty="0"/>
              <a:t>There were also many women there, looking on from a distance, who had followed Jesus from Galilee, ministering to him, </a:t>
            </a:r>
            <a:r>
              <a:rPr lang="en-US" sz="2800" b="1" baseline="30000" dirty="0"/>
              <a:t>56 </a:t>
            </a:r>
            <a:r>
              <a:rPr lang="en-US" sz="2800" dirty="0"/>
              <a:t>among whom were Mary Magdalene and Mary the mother of James and Joseph and the mother</a:t>
            </a:r>
            <a:br>
              <a:rPr lang="en-US" sz="2800" dirty="0"/>
            </a:br>
            <a:endParaRPr lang="en-US" sz="2800" dirty="0"/>
          </a:p>
        </p:txBody>
      </p:sp>
    </p:spTree>
    <p:extLst>
      <p:ext uri="{BB962C8B-B14F-4D97-AF65-F5344CB8AC3E}">
        <p14:creationId xmlns:p14="http://schemas.microsoft.com/office/powerpoint/2010/main" val="668942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dirty="0"/>
              <a:t>of the sons of Zebedee. </a:t>
            </a:r>
            <a:r>
              <a:rPr lang="en-US" sz="2800" b="1" baseline="30000" dirty="0"/>
              <a:t>57 </a:t>
            </a:r>
            <a:r>
              <a:rPr lang="en-US" sz="2800" dirty="0"/>
              <a:t>When it was evening, there came a rich man from Arimathea, named Joseph, who also was a disciple of Jesus. </a:t>
            </a:r>
            <a:r>
              <a:rPr lang="en-US" sz="2800" b="1" baseline="30000" dirty="0"/>
              <a:t>58 </a:t>
            </a:r>
            <a:r>
              <a:rPr lang="en-US" sz="2800" dirty="0"/>
              <a:t>He went to Pilate and asked for the body of Jesus. Then Pilate ordered it to be given to him. </a:t>
            </a:r>
            <a:r>
              <a:rPr lang="en-US" sz="2800" b="1" baseline="30000" dirty="0"/>
              <a:t>59 </a:t>
            </a:r>
            <a:r>
              <a:rPr lang="en-US" sz="2800" dirty="0"/>
              <a:t>And Joseph took the body and wrapped it in a clean linen shroud </a:t>
            </a:r>
            <a:r>
              <a:rPr lang="en-US" sz="2800" b="1" baseline="30000" dirty="0"/>
              <a:t> 60 </a:t>
            </a:r>
            <a:r>
              <a:rPr lang="en-US" sz="2800" dirty="0"/>
              <a:t>and laid it in his own new tomb, which he had cut in the rock. </a:t>
            </a:r>
          </a:p>
        </p:txBody>
      </p:sp>
    </p:spTree>
    <p:extLst>
      <p:ext uri="{BB962C8B-B14F-4D97-AF65-F5344CB8AC3E}">
        <p14:creationId xmlns:p14="http://schemas.microsoft.com/office/powerpoint/2010/main" val="3021422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dirty="0"/>
              <a:t>And he rolled a great stone to the entrance of the tomb and went away. </a:t>
            </a:r>
            <a:r>
              <a:rPr lang="en-US" sz="2800" b="1" baseline="30000" dirty="0"/>
              <a:t>61 </a:t>
            </a:r>
            <a:r>
              <a:rPr lang="en-US" sz="2800" dirty="0"/>
              <a:t>Mary Magdalene and the other Mary were there, sitting opposite the tomb. </a:t>
            </a:r>
            <a:r>
              <a:rPr lang="en-US" sz="2800" b="1" baseline="30000" dirty="0"/>
              <a:t>62 </a:t>
            </a:r>
            <a:r>
              <a:rPr lang="en-US" sz="2800" dirty="0"/>
              <a:t>The next day, that is, after the day of Preparation, the chief priests and the Pharisees gathered before Pilate </a:t>
            </a:r>
            <a:r>
              <a:rPr lang="en-US" sz="2800" b="1" baseline="30000" dirty="0"/>
              <a:t>63 </a:t>
            </a:r>
            <a:r>
              <a:rPr lang="en-US" sz="2800" dirty="0"/>
              <a:t>and said, “Sir, we remember how that impostor said, while he was still alive, ‘After three days I will rise.’ </a:t>
            </a:r>
            <a:br>
              <a:rPr lang="en-US" sz="2800" dirty="0"/>
            </a:br>
            <a:endParaRPr lang="en-US" sz="2800" dirty="0"/>
          </a:p>
        </p:txBody>
      </p:sp>
    </p:spTree>
    <p:extLst>
      <p:ext uri="{BB962C8B-B14F-4D97-AF65-F5344CB8AC3E}">
        <p14:creationId xmlns:p14="http://schemas.microsoft.com/office/powerpoint/2010/main" val="2093840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1" baseline="30000" dirty="0"/>
              <a:t>64 </a:t>
            </a:r>
            <a:r>
              <a:rPr lang="en-US" sz="2800" dirty="0"/>
              <a:t>Therefore order the tomb to be made secure until the third day, lest his disciples go and steal him away and tell the people, ‘He has risen from the dead,’ and the last fraud will be worse than the first.” </a:t>
            </a:r>
            <a:r>
              <a:rPr lang="en-US" sz="2800" b="1" baseline="30000" dirty="0"/>
              <a:t>65 </a:t>
            </a:r>
            <a:r>
              <a:rPr lang="en-US" sz="2800" dirty="0"/>
              <a:t>Pilate said to them, “You have a guard of soldiers. Go, make it as secure as you can.” </a:t>
            </a:r>
            <a:br>
              <a:rPr lang="en-US" sz="2800" dirty="0"/>
            </a:br>
            <a:endParaRPr lang="en-US" sz="2800" dirty="0"/>
          </a:p>
        </p:txBody>
      </p:sp>
    </p:spTree>
    <p:extLst>
      <p:ext uri="{BB962C8B-B14F-4D97-AF65-F5344CB8AC3E}">
        <p14:creationId xmlns:p14="http://schemas.microsoft.com/office/powerpoint/2010/main" val="3888312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9491"/>
            <a:ext cx="10515600" cy="4787537"/>
          </a:xfrm>
        </p:spPr>
        <p:txBody>
          <a:bodyPr>
            <a:noAutofit/>
          </a:bodyPr>
          <a:lstStyle/>
          <a:p>
            <a:pPr marL="0" indent="0">
              <a:lnSpc>
                <a:spcPct val="170000"/>
              </a:lnSpc>
              <a:buNone/>
              <a:tabLst>
                <a:tab pos="5475288" algn="l"/>
              </a:tabLst>
            </a:pPr>
            <a:r>
              <a:rPr lang="en-US" sz="2800" b="1" baseline="30000" dirty="0"/>
              <a:t>66 </a:t>
            </a:r>
            <a:r>
              <a:rPr lang="en-US" sz="2800" dirty="0"/>
              <a:t>So they went and made the tomb secure by sealing the stone and setting a guard. </a:t>
            </a:r>
            <a:r>
              <a:rPr lang="en-US" sz="2400" i="1" dirty="0"/>
              <a:t>							</a:t>
            </a:r>
            <a:r>
              <a:rPr lang="en-US" sz="2800" i="1" dirty="0"/>
              <a:t> 	- Matthew 26:27-66</a:t>
            </a:r>
            <a:endParaRPr lang="en-US" sz="2800" dirty="0"/>
          </a:p>
          <a:p>
            <a:pPr marL="0" indent="0">
              <a:lnSpc>
                <a:spcPct val="170000"/>
              </a:lnSpc>
              <a:buNone/>
            </a:pPr>
            <a:endParaRPr lang="en-US" sz="2800" dirty="0"/>
          </a:p>
        </p:txBody>
      </p:sp>
    </p:spTree>
    <p:extLst>
      <p:ext uri="{BB962C8B-B14F-4D97-AF65-F5344CB8AC3E}">
        <p14:creationId xmlns:p14="http://schemas.microsoft.com/office/powerpoint/2010/main" val="64152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09364"/>
          </a:xfrm>
        </p:spPr>
        <p:txBody>
          <a:bodyPr>
            <a:normAutofit fontScale="90000"/>
          </a:bodyPr>
          <a:lstStyle/>
          <a:p>
            <a:r>
              <a:rPr lang="en-US" b="1" i="1" dirty="0"/>
              <a:t>Talking Point 3: </a:t>
            </a:r>
            <a:r>
              <a:rPr lang="en-US" dirty="0"/>
              <a:t>Jesus willingly suffered and died, fulfilling prophecy and making Himself an atoning sacrifice for our sins.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867135"/>
            <a:ext cx="10515600" cy="4328284"/>
          </a:xfrm>
        </p:spPr>
        <p:txBody>
          <a:bodyPr>
            <a:normAutofit/>
          </a:bodyPr>
          <a:lstStyle/>
          <a:p>
            <a:r>
              <a:rPr lang="en-US" sz="2800" dirty="0"/>
              <a:t>Why is it significant that the temple curtain was torn in two when Jesus died? </a:t>
            </a:r>
          </a:p>
          <a:p>
            <a:endParaRPr lang="en-US" sz="2800" dirty="0"/>
          </a:p>
          <a:p>
            <a:r>
              <a:rPr lang="en-US" sz="2800" dirty="0"/>
              <a:t>How can we honor Jesus’ sacrifice for us in our day-to-day lives? </a:t>
            </a:r>
          </a:p>
        </p:txBody>
      </p:sp>
    </p:spTree>
    <p:extLst>
      <p:ext uri="{BB962C8B-B14F-4D97-AF65-F5344CB8AC3E}">
        <p14:creationId xmlns:p14="http://schemas.microsoft.com/office/powerpoint/2010/main" val="1289051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123795"/>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415416"/>
            <a:ext cx="10515600" cy="4328284"/>
          </a:xfrm>
        </p:spPr>
        <p:txBody>
          <a:bodyPr>
            <a:normAutofit/>
          </a:bodyPr>
          <a:lstStyle/>
          <a:p>
            <a:pPr marL="0" indent="0">
              <a:buNone/>
            </a:pPr>
            <a:r>
              <a:rPr lang="en-US" sz="2800" dirty="0">
                <a:latin typeface="Avenir Book" panose="02000503020000020003" pitchFamily="2" charset="0"/>
              </a:rPr>
              <a:t>THINK: </a:t>
            </a:r>
            <a:r>
              <a:rPr lang="en-US" sz="2800" dirty="0"/>
              <a:t>Imagine Jesus’ suffering. </a:t>
            </a:r>
          </a:p>
          <a:p>
            <a:pPr marL="0" indent="0">
              <a:buNone/>
            </a:pPr>
            <a:endParaRPr lang="en-US" sz="2800" dirty="0">
              <a:latin typeface="Avenir Book" panose="02000503020000020003" pitchFamily="2" charset="0"/>
              <a:cs typeface="Calibri" panose="020F0502020204030204" pitchFamily="34" charset="0"/>
            </a:endParaRPr>
          </a:p>
          <a:p>
            <a:pPr marL="0" indent="0">
              <a:buNone/>
            </a:pPr>
            <a:r>
              <a:rPr lang="en-US" sz="2800" dirty="0">
                <a:latin typeface="Avenir Book" panose="02000503020000020003" pitchFamily="2" charset="0"/>
              </a:rPr>
              <a:t>PRAY f</a:t>
            </a:r>
            <a:r>
              <a:rPr lang="en-US" sz="2800" dirty="0"/>
              <a:t>or those in your life (and in your community and around the world) who don’t know Jesus as their Lord and Savior. </a:t>
            </a:r>
          </a:p>
          <a:p>
            <a:pPr marL="0" indent="0">
              <a:buNone/>
            </a:pPr>
            <a:endParaRPr lang="en-US" sz="2800" dirty="0">
              <a:latin typeface="Avenir Book" panose="02000503020000020003" pitchFamily="2" charset="0"/>
              <a:cs typeface="Calibri" panose="020F0502020204030204" pitchFamily="34" charset="0"/>
            </a:endParaRPr>
          </a:p>
          <a:p>
            <a:pPr marL="0" indent="0">
              <a:buNone/>
            </a:pPr>
            <a:r>
              <a:rPr lang="en-US" sz="2800" dirty="0">
                <a:latin typeface="Avenir Book" panose="02000503020000020003" pitchFamily="2" charset="0"/>
              </a:rPr>
              <a:t>ACT: </a:t>
            </a:r>
            <a:r>
              <a:rPr lang="en-US" sz="2800" dirty="0"/>
              <a:t>Lay down your life as Jesus did. </a:t>
            </a:r>
            <a:endParaRPr lang="en-US" sz="2800" dirty="0">
              <a:latin typeface="Avenir Book" panose="02000503020000020003" pitchFamily="2" charset="0"/>
              <a:cs typeface="Calibri" panose="020F0502020204030204" pitchFamily="34" charset="0"/>
            </a:endParaRPr>
          </a:p>
        </p:txBody>
      </p:sp>
    </p:spTree>
    <p:extLst>
      <p:ext uri="{BB962C8B-B14F-4D97-AF65-F5344CB8AC3E}">
        <p14:creationId xmlns:p14="http://schemas.microsoft.com/office/powerpoint/2010/main" val="122675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1871" y="1681843"/>
            <a:ext cx="10515600" cy="4787537"/>
          </a:xfrm>
        </p:spPr>
        <p:txBody>
          <a:bodyPr>
            <a:noAutofit/>
          </a:bodyPr>
          <a:lstStyle/>
          <a:p>
            <a:pPr marL="0" indent="0">
              <a:lnSpc>
                <a:spcPct val="170000"/>
              </a:lnSpc>
              <a:buNone/>
              <a:tabLst>
                <a:tab pos="5416550" algn="l"/>
              </a:tabLst>
            </a:pPr>
            <a:r>
              <a:rPr lang="en-US" sz="2800" b="1" baseline="30000" dirty="0"/>
              <a:t>53 </a:t>
            </a:r>
            <a:r>
              <a:rPr lang="en-US" sz="2800" dirty="0"/>
              <a:t>Do you think I cannot call on my Father, and he will at once put at my disposal more than twelve legions of angels? </a:t>
            </a:r>
            <a:r>
              <a:rPr lang="en-US" sz="2800" b="1" baseline="30000" dirty="0"/>
              <a:t>54 </a:t>
            </a:r>
            <a:r>
              <a:rPr lang="en-US" sz="2800" dirty="0"/>
              <a:t>But how then would the Scriptures be fulfilled that say it must happen in this way?” </a:t>
            </a:r>
            <a:r>
              <a:rPr lang="en-US" sz="2800" b="1" baseline="30000" dirty="0"/>
              <a:t>55 </a:t>
            </a:r>
            <a:r>
              <a:rPr lang="en-US" sz="2800" dirty="0"/>
              <a:t>In that hour Jesus said to the crowd, “Am I leading a rebellion, that you have come out with swords and clubs to capture me? </a:t>
            </a:r>
          </a:p>
        </p:txBody>
      </p:sp>
    </p:spTree>
    <p:extLst>
      <p:ext uri="{BB962C8B-B14F-4D97-AF65-F5344CB8AC3E}">
        <p14:creationId xmlns:p14="http://schemas.microsoft.com/office/powerpoint/2010/main" val="136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1871" y="1681843"/>
            <a:ext cx="10515600" cy="4787537"/>
          </a:xfrm>
        </p:spPr>
        <p:txBody>
          <a:bodyPr>
            <a:noAutofit/>
          </a:bodyPr>
          <a:lstStyle/>
          <a:p>
            <a:pPr marL="0" indent="0">
              <a:lnSpc>
                <a:spcPct val="170000"/>
              </a:lnSpc>
              <a:buNone/>
              <a:tabLst>
                <a:tab pos="5416550" algn="l"/>
              </a:tabLst>
            </a:pPr>
            <a:r>
              <a:rPr lang="en-US" sz="2800" dirty="0"/>
              <a:t>Every day I sat in the temple courts teaching, and you did not arrest me. </a:t>
            </a:r>
            <a:r>
              <a:rPr lang="en-US" sz="2800" b="1" baseline="30000" dirty="0"/>
              <a:t>56 </a:t>
            </a:r>
            <a:r>
              <a:rPr lang="en-US" sz="2800" dirty="0"/>
              <a:t>But this has all taken place that the writings of the prophets might be fulfilled.” Then all the disciples deserted him and fled. </a:t>
            </a:r>
            <a:r>
              <a:rPr lang="en-US" sz="2800" b="1" baseline="30000" dirty="0"/>
              <a:t>57 </a:t>
            </a:r>
            <a:r>
              <a:rPr lang="en-US" sz="2800" dirty="0"/>
              <a:t>Those who had arrested Jesus took him to Caiaphas the high priest, where the teachers of the law and the elders had assembled. </a:t>
            </a:r>
          </a:p>
        </p:txBody>
      </p:sp>
    </p:spTree>
    <p:extLst>
      <p:ext uri="{BB962C8B-B14F-4D97-AF65-F5344CB8AC3E}">
        <p14:creationId xmlns:p14="http://schemas.microsoft.com/office/powerpoint/2010/main" val="125040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1871" y="1681843"/>
            <a:ext cx="10515600" cy="4787537"/>
          </a:xfrm>
        </p:spPr>
        <p:txBody>
          <a:bodyPr>
            <a:noAutofit/>
          </a:bodyPr>
          <a:lstStyle/>
          <a:p>
            <a:pPr marL="0" indent="0">
              <a:lnSpc>
                <a:spcPct val="170000"/>
              </a:lnSpc>
              <a:buNone/>
              <a:tabLst>
                <a:tab pos="5416550" algn="l"/>
              </a:tabLst>
            </a:pPr>
            <a:r>
              <a:rPr lang="en-US" sz="2800" b="1" baseline="30000" dirty="0"/>
              <a:t>58 </a:t>
            </a:r>
            <a:r>
              <a:rPr lang="en-US" sz="2800" dirty="0"/>
              <a:t>But Peter followed him at a distance, right up to the courtyard of the high priest. He entered and sat down with the guards to see the outcome. </a:t>
            </a:r>
            <a:r>
              <a:rPr lang="en-US" sz="2800" b="1" baseline="30000" dirty="0"/>
              <a:t>59 </a:t>
            </a:r>
            <a:r>
              <a:rPr lang="en-US" sz="2800" dirty="0"/>
              <a:t>The chief priests and the whole Sanhedrin were looking for false evidence against Jesus so that they could put him to death. </a:t>
            </a:r>
            <a:r>
              <a:rPr lang="en-US" sz="2800" b="1" baseline="30000" dirty="0"/>
              <a:t>60 </a:t>
            </a:r>
            <a:r>
              <a:rPr lang="en-US" sz="2800" dirty="0"/>
              <a:t>But they did not find any, though many false witnesses came forward.</a:t>
            </a:r>
          </a:p>
        </p:txBody>
      </p:sp>
    </p:spTree>
    <p:extLst>
      <p:ext uri="{BB962C8B-B14F-4D97-AF65-F5344CB8AC3E}">
        <p14:creationId xmlns:p14="http://schemas.microsoft.com/office/powerpoint/2010/main" val="174148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1871" y="1681843"/>
            <a:ext cx="10515600" cy="4787537"/>
          </a:xfrm>
        </p:spPr>
        <p:txBody>
          <a:bodyPr>
            <a:noAutofit/>
          </a:bodyPr>
          <a:lstStyle/>
          <a:p>
            <a:pPr marL="0" indent="0">
              <a:lnSpc>
                <a:spcPct val="170000"/>
              </a:lnSpc>
              <a:buNone/>
              <a:tabLst>
                <a:tab pos="5416550" algn="l"/>
              </a:tabLst>
            </a:pPr>
            <a:r>
              <a:rPr lang="en-US" sz="2800" dirty="0"/>
              <a:t>Finally two came forward </a:t>
            </a:r>
            <a:r>
              <a:rPr lang="en-US" sz="2800" b="1" baseline="30000" dirty="0"/>
              <a:t>61 </a:t>
            </a:r>
            <a:r>
              <a:rPr lang="en-US" sz="2800" dirty="0"/>
              <a:t>and declared, “This fellow said, ‘I am able to destroy the temple of God and rebuild it in three days.’” </a:t>
            </a:r>
            <a:r>
              <a:rPr lang="en-US" sz="2800" b="1" baseline="30000" dirty="0"/>
              <a:t>62 </a:t>
            </a:r>
            <a:r>
              <a:rPr lang="en-US" sz="2800" dirty="0"/>
              <a:t>Then the high priest stood up and said to Jesus, “Are you not going to answer? What is this testimony that these men are bringing against you?” </a:t>
            </a:r>
            <a:r>
              <a:rPr lang="en-US" sz="2800" b="1" baseline="30000" dirty="0"/>
              <a:t>63 </a:t>
            </a:r>
            <a:r>
              <a:rPr lang="en-US" sz="2800" dirty="0"/>
              <a:t>But Jesus remained silent.</a:t>
            </a:r>
            <a:br>
              <a:rPr lang="en-US" sz="2800" dirty="0"/>
            </a:br>
            <a:endParaRPr lang="en-US" sz="2800" dirty="0"/>
          </a:p>
        </p:txBody>
      </p:sp>
    </p:spTree>
    <p:extLst>
      <p:ext uri="{BB962C8B-B14F-4D97-AF65-F5344CB8AC3E}">
        <p14:creationId xmlns:p14="http://schemas.microsoft.com/office/powerpoint/2010/main" val="1552423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1871" y="1681843"/>
            <a:ext cx="10515600" cy="4787537"/>
          </a:xfrm>
        </p:spPr>
        <p:txBody>
          <a:bodyPr>
            <a:noAutofit/>
          </a:bodyPr>
          <a:lstStyle/>
          <a:p>
            <a:pPr marL="0" indent="0">
              <a:lnSpc>
                <a:spcPct val="170000"/>
              </a:lnSpc>
              <a:buNone/>
              <a:tabLst>
                <a:tab pos="5416550" algn="l"/>
              </a:tabLst>
            </a:pPr>
            <a:r>
              <a:rPr lang="en-US" sz="2800" dirty="0"/>
              <a:t>The high priest said to him, “I charge you under oath by the living God: Tell us if you are the Messiah, the Son of God.” </a:t>
            </a:r>
            <a:r>
              <a:rPr lang="en-US" sz="2800" b="1" baseline="30000" dirty="0"/>
              <a:t>64 </a:t>
            </a:r>
            <a:r>
              <a:rPr lang="en-US" sz="2800" dirty="0"/>
              <a:t>“You have said so,” Jesus replied. “But I say to all of you: From now on you will see the Son of Man sitting at the right hand of the Mighty One and coming on the clouds of heaven.”</a:t>
            </a:r>
          </a:p>
        </p:txBody>
      </p:sp>
    </p:spTree>
    <p:extLst>
      <p:ext uri="{BB962C8B-B14F-4D97-AF65-F5344CB8AC3E}">
        <p14:creationId xmlns:p14="http://schemas.microsoft.com/office/powerpoint/2010/main" val="2183575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1871" y="1681843"/>
            <a:ext cx="10515600" cy="4787537"/>
          </a:xfrm>
        </p:spPr>
        <p:txBody>
          <a:bodyPr>
            <a:noAutofit/>
          </a:bodyPr>
          <a:lstStyle/>
          <a:p>
            <a:pPr marL="0" indent="0">
              <a:lnSpc>
                <a:spcPct val="170000"/>
              </a:lnSpc>
              <a:buNone/>
              <a:tabLst>
                <a:tab pos="5416550" algn="l"/>
              </a:tabLst>
            </a:pPr>
            <a:r>
              <a:rPr lang="en-US" sz="2800" b="1" baseline="30000" dirty="0"/>
              <a:t>65 </a:t>
            </a:r>
            <a:r>
              <a:rPr lang="en-US" sz="2800" dirty="0"/>
              <a:t>Then the high priest tore his clothes and said, “He has spoken blasphemy! Why do we need any more witnesses? Look, now you have heard the blasphemy. </a:t>
            </a:r>
            <a:r>
              <a:rPr lang="en-US" sz="2800" b="1" baseline="30000" dirty="0"/>
              <a:t>66 </a:t>
            </a:r>
            <a:r>
              <a:rPr lang="en-US" sz="2800" dirty="0"/>
              <a:t>What do you think?” “He is worthy of death,” they answered. </a:t>
            </a:r>
            <a:r>
              <a:rPr lang="en-US" sz="2800" b="1" baseline="30000" dirty="0"/>
              <a:t>67 </a:t>
            </a:r>
            <a:r>
              <a:rPr lang="en-US" sz="2800" dirty="0"/>
              <a:t>Then they spit in his face and struck him with their fists. Others slapped him </a:t>
            </a:r>
            <a:br>
              <a:rPr lang="en-US" sz="2800" dirty="0"/>
            </a:br>
            <a:endParaRPr lang="en-US" sz="2800" dirty="0"/>
          </a:p>
        </p:txBody>
      </p:sp>
    </p:spTree>
    <p:extLst>
      <p:ext uri="{BB962C8B-B14F-4D97-AF65-F5344CB8AC3E}">
        <p14:creationId xmlns:p14="http://schemas.microsoft.com/office/powerpoint/2010/main" val="1781101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6846</TotalTime>
  <Words>2710</Words>
  <Application>Microsoft Macintosh PowerPoint</Application>
  <PresentationFormat>Widescreen</PresentationFormat>
  <Paragraphs>55</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Avenir Book</vt:lpstr>
      <vt:lpstr>Avenir Light</vt:lpstr>
      <vt:lpstr>Calibri</vt:lpstr>
      <vt:lpstr>Office Theme</vt:lpstr>
      <vt:lpstr>Week 31 Matthew 26:47-Matthew 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Talking Point 1: Jesus was obedient to the Father’s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Talking Point 2: Those who deny or betray Jesus feel deep remorse. (Peter, Judas, Pilate)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Talking Point 3: Jesus willingly suffered and died, fulfilling prophecy and making Himself an atoning sacrifice for our sins. </vt:lpstr>
      <vt:lpstr>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134</cp:revision>
  <cp:lastPrinted>2020-07-07T17:39:11Z</cp:lastPrinted>
  <dcterms:created xsi:type="dcterms:W3CDTF">2020-04-14T21:31:30Z</dcterms:created>
  <dcterms:modified xsi:type="dcterms:W3CDTF">2021-02-24T20:49:09Z</dcterms:modified>
</cp:coreProperties>
</file>