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7" r:id="rId2"/>
    <p:sldId id="319" r:id="rId3"/>
    <p:sldId id="339" r:id="rId4"/>
    <p:sldId id="325" r:id="rId5"/>
    <p:sldId id="355" r:id="rId6"/>
    <p:sldId id="273" r:id="rId7"/>
    <p:sldId id="313" r:id="rId8"/>
    <p:sldId id="329" r:id="rId9"/>
    <p:sldId id="340" r:id="rId10"/>
    <p:sldId id="341" r:id="rId11"/>
    <p:sldId id="342" r:id="rId12"/>
    <p:sldId id="286" r:id="rId13"/>
    <p:sldId id="348" r:id="rId14"/>
    <p:sldId id="354" r:id="rId15"/>
    <p:sldId id="353" r:id="rId16"/>
    <p:sldId id="352" r:id="rId17"/>
    <p:sldId id="299" r:id="rId18"/>
    <p:sldId id="295"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6654"/>
  </p:normalViewPr>
  <p:slideViewPr>
    <p:cSldViewPr snapToGrid="0" snapToObjects="1">
      <p:cViewPr varScale="1">
        <p:scale>
          <a:sx n="111" d="100"/>
          <a:sy n="111" d="100"/>
        </p:scale>
        <p:origin x="328"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2/24/21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a:t>Week 30</a:t>
            </a:r>
            <a:br>
              <a:rPr lang="en-US" b="1" dirty="0"/>
            </a:br>
            <a:r>
              <a:rPr lang="en-US" b="1"/>
              <a:t>Matthew 26:1-46</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377279"/>
            <a:ext cx="10515600" cy="4882243"/>
          </a:xfrm>
        </p:spPr>
        <p:txBody>
          <a:bodyPr>
            <a:noAutofit/>
          </a:bodyPr>
          <a:lstStyle/>
          <a:p>
            <a:pPr marL="0" indent="0">
              <a:lnSpc>
                <a:spcPct val="170000"/>
              </a:lnSpc>
              <a:buNone/>
            </a:pPr>
            <a:r>
              <a:rPr lang="en-US" sz="2800" dirty="0"/>
              <a:t>“You have said so.” </a:t>
            </a:r>
            <a:r>
              <a:rPr lang="en-US" sz="2800" b="1" baseline="30000" dirty="0"/>
              <a:t>26 </a:t>
            </a:r>
            <a:r>
              <a:rPr lang="en-US" sz="2800" dirty="0"/>
              <a:t>Now as they were eating, Jesus took bread, and after blessing it broke it and gave it to the disciples, and said, “Take, eat; this is my body.” </a:t>
            </a:r>
            <a:r>
              <a:rPr lang="en-US" sz="2800" b="1" baseline="30000" dirty="0"/>
              <a:t>27 </a:t>
            </a:r>
            <a:r>
              <a:rPr lang="en-US" sz="2800" dirty="0"/>
              <a:t>And he took a cup, and when he had given thanks he gave it to them, saying, “Drink of it, all of you, </a:t>
            </a:r>
            <a:r>
              <a:rPr lang="en-US" sz="2800" b="1" baseline="30000" dirty="0"/>
              <a:t>28 </a:t>
            </a:r>
            <a:r>
              <a:rPr lang="en-US" sz="2800" dirty="0"/>
              <a:t>for this is my blood of the covenant, which is poured out for many for the forgiveness of sins. </a:t>
            </a:r>
          </a:p>
        </p:txBody>
      </p:sp>
    </p:spTree>
    <p:extLst>
      <p:ext uri="{BB962C8B-B14F-4D97-AF65-F5344CB8AC3E}">
        <p14:creationId xmlns:p14="http://schemas.microsoft.com/office/powerpoint/2010/main" val="200054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29 </a:t>
            </a:r>
            <a:r>
              <a:rPr lang="en-US" sz="2800" dirty="0"/>
              <a:t>I tell you I will not drink again of this fruit of the vine until that day when I drink it new with you in my Father's kingdom.”</a:t>
            </a:r>
            <a:r>
              <a:rPr lang="en-US" sz="2800" b="1" baseline="30000" dirty="0"/>
              <a:t> 30 </a:t>
            </a:r>
            <a:r>
              <a:rPr lang="en-US" sz="2800" dirty="0"/>
              <a:t>And when they had sung a hymn, they went out to the Mount of Olives.</a:t>
            </a:r>
          </a:p>
          <a:p>
            <a:pPr marL="0" indent="0">
              <a:lnSpc>
                <a:spcPct val="170000"/>
              </a:lnSpc>
              <a:buNone/>
              <a:tabLst>
                <a:tab pos="5483225" algn="l"/>
              </a:tabLst>
            </a:pPr>
            <a:r>
              <a:rPr lang="en-US" sz="2800" i="1" dirty="0"/>
              <a:t>	- Matthew 26:14-30</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366041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Not everyone who claims to love and follow Jesus really does. (Judas)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normAutofit/>
          </a:bodyPr>
          <a:lstStyle/>
          <a:p>
            <a:r>
              <a:rPr lang="en-US" sz="2800" dirty="0"/>
              <a:t>How can we love people who seem to only think of themselves in the same the way Jesus loved Judas? </a:t>
            </a:r>
          </a:p>
          <a:p>
            <a:endParaRPr lang="en-US" sz="2800" dirty="0"/>
          </a:p>
          <a:p>
            <a:r>
              <a:rPr lang="en-US" sz="2800" dirty="0"/>
              <a:t>What kind of a difference might that make in their lives? </a:t>
            </a:r>
          </a:p>
        </p:txBody>
      </p:sp>
    </p:spTree>
    <p:extLst>
      <p:ext uri="{BB962C8B-B14F-4D97-AF65-F5344CB8AC3E}">
        <p14:creationId xmlns:p14="http://schemas.microsoft.com/office/powerpoint/2010/main" val="19201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31 </a:t>
            </a:r>
            <a:r>
              <a:rPr lang="en-US" sz="2800" dirty="0"/>
              <a:t>Then Jesus said to them, “You will all fall away because of me this night. For it is written, ‘I will strike the shepherd, and the sheep of the flock will be scattered.’ </a:t>
            </a:r>
            <a:r>
              <a:rPr lang="en-US" sz="2800" b="1" baseline="30000" dirty="0"/>
              <a:t>32 </a:t>
            </a:r>
            <a:r>
              <a:rPr lang="en-US" sz="2800" dirty="0"/>
              <a:t>But after I am raised up, I will go before you to Galilee.”</a:t>
            </a:r>
            <a:r>
              <a:rPr lang="en-US" sz="2800" b="1" baseline="30000" dirty="0"/>
              <a:t>33 </a:t>
            </a:r>
            <a:r>
              <a:rPr lang="en-US" sz="2800" dirty="0"/>
              <a:t>Peter answered him, “Though they all fall away because of you, I will never fall away.” </a:t>
            </a:r>
            <a:r>
              <a:rPr lang="en-US" sz="2800" b="1" baseline="30000" dirty="0"/>
              <a:t>34 </a:t>
            </a:r>
            <a:r>
              <a:rPr lang="en-US" sz="2800" dirty="0"/>
              <a:t>Jesus said to him, “Truly, I tell you, this very night, before the rooster crows, you will deny me three times.”</a:t>
            </a:r>
          </a:p>
        </p:txBody>
      </p:sp>
    </p:spTree>
    <p:extLst>
      <p:ext uri="{BB962C8B-B14F-4D97-AF65-F5344CB8AC3E}">
        <p14:creationId xmlns:p14="http://schemas.microsoft.com/office/powerpoint/2010/main" val="406173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35 </a:t>
            </a:r>
            <a:r>
              <a:rPr lang="en-US" sz="2800" dirty="0"/>
              <a:t>Peter said to him, “Even if I must die with you, I will not deny you!” And all the disciples said the same.</a:t>
            </a:r>
            <a:r>
              <a:rPr lang="en-US" sz="2800" b="1" baseline="30000" dirty="0"/>
              <a:t> 36 </a:t>
            </a:r>
            <a:r>
              <a:rPr lang="en-US" sz="2800" dirty="0"/>
              <a:t>Then Jesus went with them to a place called Gethsemane, and he said to his disciples, “Sit here, while I go over there and pray.” </a:t>
            </a:r>
            <a:r>
              <a:rPr lang="en-US" sz="2800" b="1" baseline="30000" dirty="0"/>
              <a:t>37 </a:t>
            </a:r>
            <a:r>
              <a:rPr lang="en-US" sz="2800" dirty="0"/>
              <a:t>And taking with him Peter and the two sons of Zebedee, he began to be sorrowful and troubled. </a:t>
            </a:r>
            <a:r>
              <a:rPr lang="en-US" sz="2800" b="1" baseline="30000" dirty="0"/>
              <a:t>38 </a:t>
            </a:r>
            <a:r>
              <a:rPr lang="en-US" sz="2800" dirty="0"/>
              <a:t>Then he said to them, “My soul is very sorrowful, even to death; remain here,  </a:t>
            </a:r>
          </a:p>
        </p:txBody>
      </p:sp>
    </p:spTree>
    <p:extLst>
      <p:ext uri="{BB962C8B-B14F-4D97-AF65-F5344CB8AC3E}">
        <p14:creationId xmlns:p14="http://schemas.microsoft.com/office/powerpoint/2010/main" val="250553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and watch with me.” </a:t>
            </a:r>
            <a:r>
              <a:rPr lang="en-US" sz="2800" b="1" baseline="30000" dirty="0"/>
              <a:t>39 </a:t>
            </a:r>
            <a:r>
              <a:rPr lang="en-US" sz="2800" dirty="0"/>
              <a:t>And going a little farther he fell on his face and prayed, saying, “My Father, if it be possible, let this cup pass from me; nevertheless, not as I will, but as you will.”</a:t>
            </a:r>
            <a:r>
              <a:rPr lang="en-US" b="1" baseline="30000" dirty="0"/>
              <a:t> </a:t>
            </a:r>
            <a:r>
              <a:rPr lang="en-US" sz="2800" b="1" baseline="30000" dirty="0"/>
              <a:t>40 </a:t>
            </a:r>
            <a:r>
              <a:rPr lang="en-US" sz="2800" dirty="0"/>
              <a:t>And he came to the disciples and found them sleeping. And he said to Peter, “So, could you not watch with me one hour? </a:t>
            </a:r>
            <a:r>
              <a:rPr lang="en-US" sz="2800" b="1" baseline="30000" dirty="0"/>
              <a:t>41 </a:t>
            </a:r>
            <a:r>
              <a:rPr lang="en-US" sz="2800" dirty="0"/>
              <a:t>Watch and pray that you may not enter into temptation. The spirit indeed is willing, but the flesh is weak.”</a:t>
            </a:r>
          </a:p>
        </p:txBody>
      </p:sp>
    </p:spTree>
    <p:extLst>
      <p:ext uri="{BB962C8B-B14F-4D97-AF65-F5344CB8AC3E}">
        <p14:creationId xmlns:p14="http://schemas.microsoft.com/office/powerpoint/2010/main" val="425345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42 </a:t>
            </a:r>
            <a:r>
              <a:rPr lang="en-US" sz="2800" dirty="0"/>
              <a:t>Again, for the second time, he went away and prayed, “My Father, if this cannot pass unless I drink it, your will be done.” </a:t>
            </a:r>
            <a:r>
              <a:rPr lang="en-US" sz="2800" b="1" baseline="30000" dirty="0"/>
              <a:t>43 </a:t>
            </a:r>
            <a:r>
              <a:rPr lang="en-US" sz="2800" dirty="0"/>
              <a:t>And again he came and found them sleeping, for their eyes were heavy. </a:t>
            </a:r>
            <a:r>
              <a:rPr lang="en-US" sz="2800" b="1" baseline="30000" dirty="0"/>
              <a:t>44 </a:t>
            </a:r>
            <a:r>
              <a:rPr lang="en-US" sz="2800" dirty="0"/>
              <a:t>So, leaving them again, he went away and prayed for the third time, saying the same words again. </a:t>
            </a:r>
            <a:r>
              <a:rPr lang="en-US" sz="2800" b="1" baseline="30000" dirty="0"/>
              <a:t>45 </a:t>
            </a:r>
            <a:r>
              <a:rPr lang="en-US" sz="2800" dirty="0"/>
              <a:t>Then he came to the disciples and said to them,  “Sleep and take your rest later on.</a:t>
            </a:r>
          </a:p>
        </p:txBody>
      </p:sp>
    </p:spTree>
    <p:extLst>
      <p:ext uri="{BB962C8B-B14F-4D97-AF65-F5344CB8AC3E}">
        <p14:creationId xmlns:p14="http://schemas.microsoft.com/office/powerpoint/2010/main" val="3814813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9491"/>
            <a:ext cx="10515600" cy="4787537"/>
          </a:xfrm>
        </p:spPr>
        <p:txBody>
          <a:bodyPr>
            <a:noAutofit/>
          </a:bodyPr>
          <a:lstStyle/>
          <a:p>
            <a:pPr marL="0" indent="0">
              <a:lnSpc>
                <a:spcPct val="170000"/>
              </a:lnSpc>
              <a:buNone/>
              <a:tabLst>
                <a:tab pos="5475288" algn="l"/>
              </a:tabLst>
            </a:pPr>
            <a:r>
              <a:rPr lang="en-US" sz="2800" dirty="0"/>
              <a:t>See, the hour is at hand, and the Son of Man is betrayed into the hands of sinners. </a:t>
            </a:r>
            <a:r>
              <a:rPr lang="en-US" sz="2800" b="1" baseline="30000" dirty="0"/>
              <a:t>46 </a:t>
            </a:r>
            <a:r>
              <a:rPr lang="en-US" sz="2800" dirty="0"/>
              <a:t>Rise, let us be going; see, my betrayer is at hand.” </a:t>
            </a:r>
            <a:r>
              <a:rPr lang="en-US" sz="2400" i="1" dirty="0"/>
              <a:t>							</a:t>
            </a:r>
            <a:r>
              <a:rPr lang="en-US" sz="2800" i="1" dirty="0"/>
              <a:t> 	- Matthew 26:31-46</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6415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Even those who truly love Jesus have moments of fear and doubt. (Peter)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867135"/>
            <a:ext cx="10515600" cy="4328284"/>
          </a:xfrm>
        </p:spPr>
        <p:txBody>
          <a:bodyPr>
            <a:normAutofit/>
          </a:bodyPr>
          <a:lstStyle/>
          <a:p>
            <a:r>
              <a:rPr lang="en-US" sz="2800" dirty="0"/>
              <a:t>Why is it hard for us to submit to God’s will, even if we trust that He loves us? </a:t>
            </a:r>
          </a:p>
          <a:p>
            <a:endParaRPr lang="en-US" sz="2800" dirty="0"/>
          </a:p>
          <a:p>
            <a:r>
              <a:rPr lang="en-US" sz="2800" dirty="0"/>
              <a:t>How have you seen prayer change your heart, your attitude and your life? </a:t>
            </a:r>
          </a:p>
        </p:txBody>
      </p:sp>
    </p:spTree>
    <p:extLst>
      <p:ext uri="{BB962C8B-B14F-4D97-AF65-F5344CB8AC3E}">
        <p14:creationId xmlns:p14="http://schemas.microsoft.com/office/powerpoint/2010/main" val="128905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23795"/>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latin typeface="Avenir Book" panose="02000503020000020003" pitchFamily="2" charset="0"/>
              </a:rPr>
              <a:t>THINK: </a:t>
            </a:r>
            <a:r>
              <a:rPr lang="en-US" sz="2800" dirty="0"/>
              <a:t>What things have you been holding back from Jesus?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PRAY f</a:t>
            </a:r>
            <a:r>
              <a:rPr lang="en-US" sz="2800" dirty="0"/>
              <a:t>or God’s will in whatever circumstances you are dealing with, even if it’s hard.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ACT: </a:t>
            </a:r>
            <a:r>
              <a:rPr lang="en-US" sz="2800" dirty="0"/>
              <a:t>Offer yourself. Choose one area in which you have not been offering your whole self as a living sacrifice to Jesus. </a:t>
            </a:r>
            <a:endParaRPr lang="en-US" sz="2800" dirty="0">
              <a:latin typeface="Avenir Book" panose="02000503020000020003" pitchFamily="2"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38715"/>
            <a:ext cx="10515600" cy="5266291"/>
          </a:xfrm>
        </p:spPr>
        <p:txBody>
          <a:bodyPr>
            <a:noAutofit/>
          </a:bodyPr>
          <a:lstStyle/>
          <a:p>
            <a:pPr marL="0" indent="0">
              <a:lnSpc>
                <a:spcPct val="170000"/>
              </a:lnSpc>
              <a:buNone/>
            </a:pPr>
            <a:r>
              <a:rPr lang="en-US" sz="2800" b="1" baseline="30000" dirty="0"/>
              <a:t>1 </a:t>
            </a:r>
            <a:r>
              <a:rPr lang="en-US" sz="2800" dirty="0"/>
              <a:t>When Jesus had finished all these sayings, he said to his disciples, </a:t>
            </a:r>
            <a:r>
              <a:rPr lang="en-US" sz="2800" b="1" baseline="30000" dirty="0"/>
              <a:t>2 </a:t>
            </a:r>
            <a:r>
              <a:rPr lang="en-US" sz="2800" dirty="0"/>
              <a:t>“You know that after two days the Passover is coming, and the Son of Man will be delivered up to be crucified.” </a:t>
            </a:r>
            <a:r>
              <a:rPr lang="en-US" sz="2800" b="1" baseline="30000" dirty="0"/>
              <a:t>3 </a:t>
            </a:r>
            <a:r>
              <a:rPr lang="en-US" sz="2800" dirty="0"/>
              <a:t>Then the chief priests and the elders of the people gathered in the palace of the high priest, whose name was Caiaphas,</a:t>
            </a:r>
            <a:r>
              <a:rPr lang="en-US" sz="2800" b="1" baseline="30000" dirty="0"/>
              <a:t>4 </a:t>
            </a:r>
            <a:r>
              <a:rPr lang="en-US" sz="2800" dirty="0"/>
              <a:t>and plotted together in order to arrest Jesus by stealth and kill him. </a:t>
            </a:r>
            <a:r>
              <a:rPr lang="en-US" sz="2800" b="1" baseline="30000" dirty="0"/>
              <a:t>5 </a:t>
            </a:r>
            <a:r>
              <a:rPr lang="en-US" sz="2800" dirty="0"/>
              <a:t>But they said, “Not during the</a:t>
            </a:r>
          </a:p>
        </p:txBody>
      </p:sp>
    </p:spTree>
    <p:extLst>
      <p:ext uri="{BB962C8B-B14F-4D97-AF65-F5344CB8AC3E}">
        <p14:creationId xmlns:p14="http://schemas.microsoft.com/office/powerpoint/2010/main" val="22332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08897"/>
            <a:ext cx="10515600" cy="5266291"/>
          </a:xfrm>
        </p:spPr>
        <p:txBody>
          <a:bodyPr>
            <a:normAutofit/>
          </a:bodyPr>
          <a:lstStyle/>
          <a:p>
            <a:pPr marL="0" indent="0">
              <a:lnSpc>
                <a:spcPct val="170000"/>
              </a:lnSpc>
              <a:buNone/>
            </a:pPr>
            <a:r>
              <a:rPr lang="en-US" sz="2800" dirty="0"/>
              <a:t>feast, lest there be an uproar among the people.”</a:t>
            </a:r>
            <a:r>
              <a:rPr lang="en-US" sz="2800" b="1" baseline="30000" dirty="0"/>
              <a:t> 6 </a:t>
            </a:r>
            <a:r>
              <a:rPr lang="en-US" sz="2800" dirty="0"/>
              <a:t>Now when Jesus was at Bethany in the house of Simon the leper, </a:t>
            </a:r>
            <a:r>
              <a:rPr lang="en-US" sz="2800" b="1" baseline="30000" dirty="0"/>
              <a:t>7 </a:t>
            </a:r>
            <a:r>
              <a:rPr lang="en-US" sz="2800" dirty="0"/>
              <a:t>a woman came up to him with an alabaster flask of very expensive ointment, and she poured it on his head as he reclined at table. </a:t>
            </a:r>
            <a:r>
              <a:rPr lang="en-US" sz="2800" b="1" baseline="30000" dirty="0"/>
              <a:t>8 </a:t>
            </a:r>
            <a:r>
              <a:rPr lang="en-US" sz="2800" dirty="0"/>
              <a:t>And when the disciples saw it, they were indignant, saying, “Why this waste? </a:t>
            </a:r>
            <a:r>
              <a:rPr lang="en-US" sz="2800" b="1" baseline="30000" dirty="0"/>
              <a:t> 9 </a:t>
            </a:r>
            <a:r>
              <a:rPr lang="en-US" sz="2800" dirty="0"/>
              <a:t>For this could have been sold for a large sum and given to the poor.”</a:t>
            </a:r>
          </a:p>
        </p:txBody>
      </p:sp>
    </p:spTree>
    <p:extLst>
      <p:ext uri="{BB962C8B-B14F-4D97-AF65-F5344CB8AC3E}">
        <p14:creationId xmlns:p14="http://schemas.microsoft.com/office/powerpoint/2010/main" val="114128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b="1" baseline="30000" dirty="0"/>
              <a:t>10 </a:t>
            </a:r>
            <a:r>
              <a:rPr lang="en-US" sz="2800" dirty="0"/>
              <a:t>But Jesus, aware of this, said to them, “Why do you trouble the woman? For she has done a beautiful thing to me. </a:t>
            </a:r>
            <a:r>
              <a:rPr lang="en-US" sz="2800" b="1" baseline="30000" dirty="0"/>
              <a:t>11 </a:t>
            </a:r>
            <a:r>
              <a:rPr lang="en-US" sz="2800" dirty="0"/>
              <a:t>For you always have the poor with you, but you will not always have me. </a:t>
            </a:r>
            <a:r>
              <a:rPr lang="en-US" sz="2800" b="1" baseline="30000" dirty="0"/>
              <a:t>12 </a:t>
            </a:r>
            <a:r>
              <a:rPr lang="en-US" sz="2800" dirty="0"/>
              <a:t>In pouring this ointment on my body, she has done it to prepare me for burial. </a:t>
            </a:r>
            <a:r>
              <a:rPr lang="en-US" b="1" baseline="30000" dirty="0"/>
              <a:t> </a:t>
            </a:r>
            <a:r>
              <a:rPr lang="en-US" sz="2800" b="1" baseline="30000" dirty="0"/>
              <a:t>13 </a:t>
            </a:r>
            <a:r>
              <a:rPr lang="en-US" sz="2800" dirty="0"/>
              <a:t>Truly, I say to you, wherever this gospel is proclaimed in the whole world, </a:t>
            </a:r>
          </a:p>
        </p:txBody>
      </p:sp>
    </p:spTree>
    <p:extLst>
      <p:ext uri="{BB962C8B-B14F-4D97-AF65-F5344CB8AC3E}">
        <p14:creationId xmlns:p14="http://schemas.microsoft.com/office/powerpoint/2010/main" val="136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tabLst>
                <a:tab pos="5481638" algn="l"/>
              </a:tabLst>
            </a:pPr>
            <a:r>
              <a:rPr lang="en-US" dirty="0"/>
              <a:t>what she has done will also be told in memory of her.” </a:t>
            </a:r>
          </a:p>
          <a:p>
            <a:pPr marL="0" indent="0">
              <a:lnSpc>
                <a:spcPct val="170000"/>
              </a:lnSpc>
              <a:buNone/>
              <a:tabLst>
                <a:tab pos="5481638" algn="l"/>
              </a:tabLst>
            </a:pPr>
            <a:r>
              <a:rPr lang="en-US" sz="2400" i="1" dirty="0"/>
              <a:t>	</a:t>
            </a:r>
            <a:r>
              <a:rPr lang="en-US" sz="2800" i="1" dirty="0"/>
              <a:t> - Matthew 26:1-13</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125718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730948" cy="3174879"/>
          </a:xfrm>
        </p:spPr>
        <p:txBody>
          <a:bodyPr>
            <a:normAutofit fontScale="90000"/>
          </a:bodyPr>
          <a:lstStyle/>
          <a:p>
            <a:r>
              <a:rPr lang="en-US" b="1" i="1" dirty="0"/>
              <a:t>Talking Point 1: </a:t>
            </a:r>
            <a:r>
              <a:rPr lang="en-US" dirty="0"/>
              <a:t>Jesus is worthy of extravagant worship. (Mary of Bethany) </a:t>
            </a:r>
            <a:br>
              <a:rPr lang="en-US" dirty="0"/>
            </a:b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Why was it OK to use this perfume this way instead of helping the poor with it?</a:t>
            </a:r>
          </a:p>
          <a:p>
            <a:pPr marL="0" indent="0">
              <a:buNone/>
            </a:pPr>
            <a:endParaRPr lang="en-US" sz="2800" dirty="0"/>
          </a:p>
          <a:p>
            <a:r>
              <a:rPr lang="en-US" sz="2800" dirty="0"/>
              <a:t>How can you love and serve God and love and serve your neighbors </a:t>
            </a:r>
            <a:r>
              <a:rPr lang="en-US" sz="2800" i="1" dirty="0"/>
              <a:t>extravagantly</a:t>
            </a:r>
            <a:r>
              <a:rPr lang="en-US" sz="2800" dirty="0"/>
              <a:t>?</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407096"/>
            <a:ext cx="10515600" cy="4882243"/>
          </a:xfrm>
        </p:spPr>
        <p:txBody>
          <a:bodyPr>
            <a:noAutofit/>
          </a:bodyPr>
          <a:lstStyle/>
          <a:p>
            <a:pPr marL="0" indent="0">
              <a:lnSpc>
                <a:spcPct val="170000"/>
              </a:lnSpc>
              <a:buNone/>
            </a:pPr>
            <a:r>
              <a:rPr lang="en-US" sz="2800" b="1" baseline="30000" dirty="0"/>
              <a:t>14 </a:t>
            </a:r>
            <a:r>
              <a:rPr lang="en-US" sz="2800" dirty="0"/>
              <a:t>Then one of the twelve, whose name was Judas Iscariot, went to the chief priests </a:t>
            </a:r>
            <a:r>
              <a:rPr lang="en-US" sz="2800" b="1" baseline="30000" dirty="0"/>
              <a:t>15 </a:t>
            </a:r>
            <a:r>
              <a:rPr lang="en-US" sz="2800" dirty="0"/>
              <a:t>and said, “What will you give me if I deliver him over to you?” And they paid him thirty pieces of silver. </a:t>
            </a:r>
            <a:r>
              <a:rPr lang="en-US" sz="2800" b="1" baseline="30000" dirty="0"/>
              <a:t>16 </a:t>
            </a:r>
            <a:r>
              <a:rPr lang="en-US" sz="2800" dirty="0"/>
              <a:t>And from that moment he sought an opportunity to betray him. </a:t>
            </a:r>
            <a:r>
              <a:rPr lang="en-US" sz="2800" b="1" baseline="30000" dirty="0"/>
              <a:t>17 </a:t>
            </a:r>
            <a:r>
              <a:rPr lang="en-US" sz="2800" dirty="0"/>
              <a:t>Now on the first day of Unleavened Bread the disciples came to Jesus, saying, “Where will you have us prepare for you to eat the Passover?”</a:t>
            </a:r>
          </a:p>
        </p:txBody>
      </p:sp>
    </p:spTree>
    <p:extLst>
      <p:ext uri="{BB962C8B-B14F-4D97-AF65-F5344CB8AC3E}">
        <p14:creationId xmlns:p14="http://schemas.microsoft.com/office/powerpoint/2010/main" val="199152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987878"/>
            <a:ext cx="10515600" cy="4882243"/>
          </a:xfrm>
        </p:spPr>
        <p:txBody>
          <a:bodyPr>
            <a:noAutofit/>
          </a:bodyPr>
          <a:lstStyle/>
          <a:p>
            <a:pPr marL="0" indent="0">
              <a:lnSpc>
                <a:spcPct val="170000"/>
              </a:lnSpc>
              <a:buNone/>
            </a:pPr>
            <a:r>
              <a:rPr lang="en-US" sz="2800" b="1" baseline="30000" dirty="0"/>
              <a:t>18 </a:t>
            </a:r>
            <a:r>
              <a:rPr lang="en-US" sz="2800" dirty="0"/>
              <a:t>He said, “Go into the city to a certain man and say to him, ‘The Teacher says, My time is at hand. I will keep the Passover at your house with my disciples.’”</a:t>
            </a:r>
            <a:r>
              <a:rPr lang="en-US" sz="2800" b="1" baseline="30000" dirty="0"/>
              <a:t>19 </a:t>
            </a:r>
            <a:r>
              <a:rPr lang="en-US" sz="2800" dirty="0"/>
              <a:t>And the disciples did as Jesus had directed them, and they prepared the Passover.</a:t>
            </a:r>
            <a:r>
              <a:rPr lang="en-US" sz="2800" b="1" baseline="30000" dirty="0"/>
              <a:t> 20 </a:t>
            </a:r>
            <a:r>
              <a:rPr lang="en-US" sz="2800" dirty="0"/>
              <a:t>When it was evening, he reclined at table with the twelve. </a:t>
            </a:r>
            <a:r>
              <a:rPr lang="en-US" sz="2800" b="1" baseline="30000" dirty="0"/>
              <a:t>21 </a:t>
            </a:r>
            <a:r>
              <a:rPr lang="en-US" sz="2800" dirty="0"/>
              <a:t>And as they were eating, he said, “Truly, I say to you, one of you will betray me.” </a:t>
            </a:r>
          </a:p>
        </p:txBody>
      </p:sp>
    </p:spTree>
    <p:extLst>
      <p:ext uri="{BB962C8B-B14F-4D97-AF65-F5344CB8AC3E}">
        <p14:creationId xmlns:p14="http://schemas.microsoft.com/office/powerpoint/2010/main" val="408933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28192"/>
            <a:ext cx="10515600" cy="4882243"/>
          </a:xfrm>
        </p:spPr>
        <p:txBody>
          <a:bodyPr>
            <a:noAutofit/>
          </a:bodyPr>
          <a:lstStyle/>
          <a:p>
            <a:pPr marL="0" indent="0">
              <a:lnSpc>
                <a:spcPct val="170000"/>
              </a:lnSpc>
              <a:buNone/>
            </a:pPr>
            <a:r>
              <a:rPr lang="en-US" sz="2800" b="1" baseline="30000" dirty="0"/>
              <a:t>22 </a:t>
            </a:r>
            <a:r>
              <a:rPr lang="en-US" sz="2800" dirty="0"/>
              <a:t>And they were very sorrowful and began to say to him one after another, “Is it I, Lord?”</a:t>
            </a:r>
            <a:r>
              <a:rPr lang="en-US" sz="2800" b="1" baseline="30000" dirty="0"/>
              <a:t> 23 </a:t>
            </a:r>
            <a:r>
              <a:rPr lang="en-US" sz="2800" dirty="0"/>
              <a:t>He answered, “He who has dipped his hand in the dish with me will betray me. </a:t>
            </a:r>
            <a:r>
              <a:rPr lang="en-US" sz="2800" b="1" baseline="30000" dirty="0"/>
              <a:t>24 </a:t>
            </a:r>
            <a:r>
              <a:rPr lang="en-US" sz="2800" dirty="0"/>
              <a:t>The Son of Man goes as it is written of him, but woe to that man by whom the Son of Man is betrayed! It would have been better for that man if he had not been born.”</a:t>
            </a:r>
            <a:r>
              <a:rPr lang="en-US" sz="2800" b="1" baseline="30000" dirty="0"/>
              <a:t> 25 </a:t>
            </a:r>
            <a:r>
              <a:rPr lang="en-US" sz="2800" dirty="0"/>
              <a:t>Judas, who would betray him, answered, “Is it I, Rabbi?” He said to him, </a:t>
            </a:r>
          </a:p>
        </p:txBody>
      </p:sp>
    </p:spTree>
    <p:extLst>
      <p:ext uri="{BB962C8B-B14F-4D97-AF65-F5344CB8AC3E}">
        <p14:creationId xmlns:p14="http://schemas.microsoft.com/office/powerpoint/2010/main" val="3828318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6524</TotalTime>
  <Words>1400</Words>
  <Application>Microsoft Macintosh PowerPoint</Application>
  <PresentationFormat>Widescreen</PresentationFormat>
  <Paragraphs>35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Book</vt:lpstr>
      <vt:lpstr>Avenir Light</vt:lpstr>
      <vt:lpstr>Calibri</vt:lpstr>
      <vt:lpstr>Office Theme</vt:lpstr>
      <vt:lpstr>Week 30 Matthew 26:1-46</vt:lpstr>
      <vt:lpstr>PowerPoint Presentation</vt:lpstr>
      <vt:lpstr>PowerPoint Presentation</vt:lpstr>
      <vt:lpstr>PowerPoint Presentation</vt:lpstr>
      <vt:lpstr>PowerPoint Presentation</vt:lpstr>
      <vt:lpstr>Talking Point 1: Jesus is worthy of extravagant worship. (Mary of Bethany)      </vt:lpstr>
      <vt:lpstr>PowerPoint Presentation</vt:lpstr>
      <vt:lpstr>PowerPoint Presentation</vt:lpstr>
      <vt:lpstr>PowerPoint Presentation</vt:lpstr>
      <vt:lpstr>PowerPoint Presentation</vt:lpstr>
      <vt:lpstr>PowerPoint Presentation</vt:lpstr>
      <vt:lpstr>Talking Point 2: Not everyone who claims to love and follow Jesus really does. (Judas)   </vt:lpstr>
      <vt:lpstr>PowerPoint Presentation</vt:lpstr>
      <vt:lpstr>PowerPoint Presentation</vt:lpstr>
      <vt:lpstr>PowerPoint Presentation</vt:lpstr>
      <vt:lpstr>PowerPoint Presentation</vt:lpstr>
      <vt:lpstr>PowerPoint Presentation</vt:lpstr>
      <vt:lpstr>Talking Point 3: Even those who truly love Jesus have moments of fear and doubt. (Peter)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126</cp:revision>
  <cp:lastPrinted>2020-07-07T17:39:11Z</cp:lastPrinted>
  <dcterms:created xsi:type="dcterms:W3CDTF">2020-04-14T21:31:30Z</dcterms:created>
  <dcterms:modified xsi:type="dcterms:W3CDTF">2021-02-24T20:46:49Z</dcterms:modified>
</cp:coreProperties>
</file>