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97" r:id="rId2"/>
    <p:sldId id="319" r:id="rId3"/>
    <p:sldId id="339" r:id="rId4"/>
    <p:sldId id="325" r:id="rId5"/>
    <p:sldId id="350" r:id="rId6"/>
    <p:sldId id="273" r:id="rId7"/>
    <p:sldId id="313" r:id="rId8"/>
    <p:sldId id="355" r:id="rId9"/>
    <p:sldId id="329" r:id="rId10"/>
    <p:sldId id="340" r:id="rId11"/>
    <p:sldId id="341" r:id="rId12"/>
    <p:sldId id="347" r:id="rId13"/>
    <p:sldId id="286" r:id="rId14"/>
    <p:sldId id="348" r:id="rId15"/>
    <p:sldId id="354" r:id="rId16"/>
    <p:sldId id="353" r:id="rId17"/>
    <p:sldId id="352" r:id="rId18"/>
    <p:sldId id="299" r:id="rId19"/>
    <p:sldId id="295" r:id="rId20"/>
    <p:sldId id="29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33"/>
    <p:restoredTop sz="96654"/>
  </p:normalViewPr>
  <p:slideViewPr>
    <p:cSldViewPr snapToGrid="0" snapToObjects="1">
      <p:cViewPr varScale="1">
        <p:scale>
          <a:sx n="111" d="100"/>
          <a:sy n="111" d="100"/>
        </p:scale>
        <p:origin x="328" y="1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3" d="100"/>
          <a:sy n="63" d="100"/>
        </p:scale>
        <p:origin x="36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F6ECE-7914-2E4C-9CF8-F5EA1A22C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CA8DE1-CF69-3049-9B92-EEEF12D021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A1EC7B-1EA9-7F47-887B-C96E0AA6F9D4}" type="datetimeFigureOut">
              <a:rPr lang="en-US" smtClean="0"/>
              <a:t>2/17/21</a:t>
            </a:fld>
            <a:endParaRPr lang="en-US"/>
          </a:p>
        </p:txBody>
      </p:sp>
      <p:sp>
        <p:nvSpPr>
          <p:cNvPr id="4" name="Footer Placeholder 3">
            <a:extLst>
              <a:ext uri="{FF2B5EF4-FFF2-40B4-BE49-F238E27FC236}">
                <a16:creationId xmlns:a16="http://schemas.microsoft.com/office/drawing/2014/main" id="{680789C5-AB4B-9E45-9A45-3D841BBCE8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C8968B-ABE1-2A43-A2FC-AFCEF102C1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56A09E-1B4F-3644-B64F-FB3AB2F4E462}" type="slidenum">
              <a:rPr lang="en-US" smtClean="0"/>
              <a:t>‹#›</a:t>
            </a:fld>
            <a:endParaRPr lang="en-US"/>
          </a:p>
        </p:txBody>
      </p:sp>
    </p:spTree>
    <p:extLst>
      <p:ext uri="{BB962C8B-B14F-4D97-AF65-F5344CB8AC3E}">
        <p14:creationId xmlns:p14="http://schemas.microsoft.com/office/powerpoint/2010/main" val="279573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08ACC-CB4A-2640-8AFC-8C4B164967E9}" type="datetimeFigureOut">
              <a:rPr lang="en-US" smtClean="0"/>
              <a:t>2/17/21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0B636-FD23-D344-8EEB-70B95EAC101A}" type="slidenum">
              <a:rPr lang="en-US" smtClean="0"/>
              <a:t>‹#›</a:t>
            </a:fld>
            <a:endParaRPr lang="en-US"/>
          </a:p>
        </p:txBody>
      </p:sp>
    </p:spTree>
    <p:extLst>
      <p:ext uri="{BB962C8B-B14F-4D97-AF65-F5344CB8AC3E}">
        <p14:creationId xmlns:p14="http://schemas.microsoft.com/office/powerpoint/2010/main" val="201506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4324-BB28-0C40-8F0A-7A71F5B07E0E}"/>
              </a:ext>
            </a:extLst>
          </p:cNvPr>
          <p:cNvSpPr>
            <a:spLocks noGrp="1"/>
          </p:cNvSpPr>
          <p:nvPr>
            <p:ph type="ctrTitle" hasCustomPrompt="1"/>
          </p:nvPr>
        </p:nvSpPr>
        <p:spPr>
          <a:xfrm>
            <a:off x="4652319" y="2100649"/>
            <a:ext cx="7002162" cy="2076123"/>
          </a:xfrm>
        </p:spPr>
        <p:txBody>
          <a:bodyPr anchor="b">
            <a:normAutofit/>
          </a:bodyPr>
          <a:lstStyle>
            <a:lvl1pPr algn="ctr">
              <a:defRPr sz="5400" b="0" i="0" spc="50" baseline="0">
                <a:solidFill>
                  <a:schemeClr val="bg1"/>
                </a:solidFill>
                <a:latin typeface="Avenir Light" panose="020B0402020203020204" pitchFamily="34" charset="77"/>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BF8D56A-9FB7-3245-A75E-E0E375346A3C}"/>
              </a:ext>
            </a:extLst>
          </p:cNvPr>
          <p:cNvSpPr>
            <a:spLocks noGrp="1"/>
          </p:cNvSpPr>
          <p:nvPr>
            <p:ph type="subTitle" idx="1"/>
          </p:nvPr>
        </p:nvSpPr>
        <p:spPr>
          <a:xfrm>
            <a:off x="5145559" y="4335965"/>
            <a:ext cx="6015681" cy="1655762"/>
          </a:xfrm>
        </p:spPr>
        <p:txBody>
          <a:bodyPr/>
          <a:lstStyle>
            <a:lvl1pPr marL="0" indent="0" algn="ctr">
              <a:buNone/>
              <a:defRPr sz="2400" b="0" i="0">
                <a:solidFill>
                  <a:schemeClr val="bg1"/>
                </a:solidFill>
                <a:latin typeface="Avenir Light" panose="020B0402020203020204" pitchFamily="34" charset="77"/>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E25A8F-5E9A-2944-881C-BFA998A13995}"/>
              </a:ext>
            </a:extLst>
          </p:cNvPr>
          <p:cNvSpPr>
            <a:spLocks noGrp="1"/>
          </p:cNvSpPr>
          <p:nvPr>
            <p:ph type="dt" sz="half" idx="10"/>
          </p:nvPr>
        </p:nvSpPr>
        <p:spPr/>
        <p:txBody>
          <a:bodyPr/>
          <a:lstStyle/>
          <a:p>
            <a:fld id="{BB427CC3-1A5F-634D-8DE5-225621D74D0D}" type="datetimeFigureOut">
              <a:rPr lang="en-US" smtClean="0"/>
              <a:t>2/17/21</a:t>
            </a:fld>
            <a:endParaRPr lang="en-US"/>
          </a:p>
        </p:txBody>
      </p:sp>
      <p:sp>
        <p:nvSpPr>
          <p:cNvPr id="5" name="Footer Placeholder 4">
            <a:extLst>
              <a:ext uri="{FF2B5EF4-FFF2-40B4-BE49-F238E27FC236}">
                <a16:creationId xmlns:a16="http://schemas.microsoft.com/office/drawing/2014/main" id="{1615C158-6A4F-594A-9D86-2A90818DA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4FDA8-EA26-5B42-A972-35C6FE94D530}"/>
              </a:ext>
            </a:extLst>
          </p:cNvPr>
          <p:cNvSpPr>
            <a:spLocks noGrp="1"/>
          </p:cNvSpPr>
          <p:nvPr>
            <p:ph type="sldNum" sz="quarter" idx="12"/>
          </p:nvPr>
        </p:nvSpPr>
        <p:spPr/>
        <p:txBody>
          <a:bodyPr/>
          <a:lstStyle/>
          <a:p>
            <a:fld id="{03897BD8-F7F9-BB47-AB1C-4E4CDB79E8CF}" type="slidenum">
              <a:rPr lang="en-US" smtClean="0"/>
              <a:t>‹#›</a:t>
            </a:fld>
            <a:endParaRPr lang="en-US"/>
          </a:p>
        </p:txBody>
      </p:sp>
      <p:pic>
        <p:nvPicPr>
          <p:cNvPr id="7" name="Picture 6" descr="C:\Users\mscott\Desktop\Starting Point Mockup.png">
            <a:extLst>
              <a:ext uri="{FF2B5EF4-FFF2-40B4-BE49-F238E27FC236}">
                <a16:creationId xmlns:a16="http://schemas.microsoft.com/office/drawing/2014/main" id="{7DA9EB2A-A333-AF44-823F-5BA89FD9C46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04327">
            <a:off x="-165600" y="2074800"/>
            <a:ext cx="5479853" cy="429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7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29A8-8F94-D64D-A2B3-B936D3904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EF455-17D8-5848-9872-641BCEC2F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6A09A-E88C-FB45-B0BC-5D5A4F0947C0}"/>
              </a:ext>
            </a:extLst>
          </p:cNvPr>
          <p:cNvSpPr>
            <a:spLocks noGrp="1"/>
          </p:cNvSpPr>
          <p:nvPr>
            <p:ph type="dt" sz="half" idx="10"/>
          </p:nvPr>
        </p:nvSpPr>
        <p:spPr/>
        <p:txBody>
          <a:bodyPr/>
          <a:lstStyle/>
          <a:p>
            <a:fld id="{BB427CC3-1A5F-634D-8DE5-225621D74D0D}" type="datetimeFigureOut">
              <a:rPr lang="en-US" smtClean="0"/>
              <a:t>2/17/21</a:t>
            </a:fld>
            <a:endParaRPr lang="en-US"/>
          </a:p>
        </p:txBody>
      </p:sp>
      <p:sp>
        <p:nvSpPr>
          <p:cNvPr id="5" name="Footer Placeholder 4">
            <a:extLst>
              <a:ext uri="{FF2B5EF4-FFF2-40B4-BE49-F238E27FC236}">
                <a16:creationId xmlns:a16="http://schemas.microsoft.com/office/drawing/2014/main" id="{9C9DD888-9D7A-0549-8518-467F23D99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CFC2E-A98F-C543-92A5-DC71A257541C}"/>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48556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69226-52DA-C441-99E3-2D47ABCCB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5E7D-3552-894A-BAEE-6538C43C9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2024D-6D7D-2E4F-BE04-A7160E84832A}"/>
              </a:ext>
            </a:extLst>
          </p:cNvPr>
          <p:cNvSpPr>
            <a:spLocks noGrp="1"/>
          </p:cNvSpPr>
          <p:nvPr>
            <p:ph type="dt" sz="half" idx="10"/>
          </p:nvPr>
        </p:nvSpPr>
        <p:spPr/>
        <p:txBody>
          <a:bodyPr/>
          <a:lstStyle/>
          <a:p>
            <a:fld id="{BB427CC3-1A5F-634D-8DE5-225621D74D0D}" type="datetimeFigureOut">
              <a:rPr lang="en-US" smtClean="0"/>
              <a:t>2/17/21</a:t>
            </a:fld>
            <a:endParaRPr lang="en-US"/>
          </a:p>
        </p:txBody>
      </p:sp>
      <p:sp>
        <p:nvSpPr>
          <p:cNvPr id="5" name="Footer Placeholder 4">
            <a:extLst>
              <a:ext uri="{FF2B5EF4-FFF2-40B4-BE49-F238E27FC236}">
                <a16:creationId xmlns:a16="http://schemas.microsoft.com/office/drawing/2014/main" id="{1A5D27A2-E6B6-A848-A080-73B21B90F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DFD44-A891-9042-B7FC-6E95721E4CA1}"/>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237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F715-6BE6-324C-A9DF-AC99F2F31415}"/>
              </a:ext>
            </a:extLst>
          </p:cNvPr>
          <p:cNvSpPr>
            <a:spLocks noGrp="1"/>
          </p:cNvSpPr>
          <p:nvPr>
            <p:ph type="title" hasCustomPrompt="1"/>
          </p:nvPr>
        </p:nvSpPr>
        <p:spPr/>
        <p:txBody>
          <a:bodyPr/>
          <a:lstStyle/>
          <a:p>
            <a:r>
              <a:rPr lang="en-US" dirty="0"/>
              <a:t>Talking Point 1</a:t>
            </a:r>
          </a:p>
        </p:txBody>
      </p:sp>
      <p:sp>
        <p:nvSpPr>
          <p:cNvPr id="3" name="Content Placeholder 2">
            <a:extLst>
              <a:ext uri="{FF2B5EF4-FFF2-40B4-BE49-F238E27FC236}">
                <a16:creationId xmlns:a16="http://schemas.microsoft.com/office/drawing/2014/main" id="{6594DE02-7773-EF46-94A8-2A7C12701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0AF41-4282-1B4C-A97A-BBCF6833EF4C}"/>
              </a:ext>
            </a:extLst>
          </p:cNvPr>
          <p:cNvSpPr>
            <a:spLocks noGrp="1"/>
          </p:cNvSpPr>
          <p:nvPr>
            <p:ph type="dt" sz="half" idx="10"/>
          </p:nvPr>
        </p:nvSpPr>
        <p:spPr/>
        <p:txBody>
          <a:bodyPr/>
          <a:lstStyle/>
          <a:p>
            <a:fld id="{BB427CC3-1A5F-634D-8DE5-225621D74D0D}" type="datetimeFigureOut">
              <a:rPr lang="en-US" smtClean="0"/>
              <a:t>2/17/21</a:t>
            </a:fld>
            <a:endParaRPr lang="en-US"/>
          </a:p>
        </p:txBody>
      </p:sp>
      <p:sp>
        <p:nvSpPr>
          <p:cNvPr id="5" name="Footer Placeholder 4">
            <a:extLst>
              <a:ext uri="{FF2B5EF4-FFF2-40B4-BE49-F238E27FC236}">
                <a16:creationId xmlns:a16="http://schemas.microsoft.com/office/drawing/2014/main" id="{B786F8D5-C41A-C14A-AE12-62AE92C15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79F5F-C5E3-F24E-B82D-7747A2F8A7E9}"/>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78181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9FC5-9C8D-0A4E-8793-C8E4D11D7A9E}"/>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C1AC6FF-E3F2-984E-AC93-FB7ED620E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6CFC7-B418-ED43-830A-C97BA43DCFFB}"/>
              </a:ext>
            </a:extLst>
          </p:cNvPr>
          <p:cNvSpPr>
            <a:spLocks noGrp="1"/>
          </p:cNvSpPr>
          <p:nvPr>
            <p:ph type="dt" sz="half" idx="10"/>
          </p:nvPr>
        </p:nvSpPr>
        <p:spPr/>
        <p:txBody>
          <a:bodyPr/>
          <a:lstStyle/>
          <a:p>
            <a:fld id="{BB427CC3-1A5F-634D-8DE5-225621D74D0D}" type="datetimeFigureOut">
              <a:rPr lang="en-US" smtClean="0"/>
              <a:t>2/17/21</a:t>
            </a:fld>
            <a:endParaRPr lang="en-US"/>
          </a:p>
        </p:txBody>
      </p:sp>
      <p:sp>
        <p:nvSpPr>
          <p:cNvPr id="5" name="Footer Placeholder 4">
            <a:extLst>
              <a:ext uri="{FF2B5EF4-FFF2-40B4-BE49-F238E27FC236}">
                <a16:creationId xmlns:a16="http://schemas.microsoft.com/office/drawing/2014/main" id="{B9EE9228-29D3-3D46-81CF-7D8834DB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3040D-324E-C24F-A2E3-2C7B9B4D76D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15875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18F-84AC-5E4C-A36A-9914D271252A}"/>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074E3F2-73B7-294A-8BB4-E96FE1B9483B}"/>
              </a:ext>
            </a:extLst>
          </p:cNvPr>
          <p:cNvSpPr>
            <a:spLocks noGrp="1"/>
          </p:cNvSpPr>
          <p:nvPr>
            <p:ph sz="half" idx="1"/>
          </p:nvPr>
        </p:nvSpPr>
        <p:spPr>
          <a:xfrm>
            <a:off x="838200" y="2248927"/>
            <a:ext cx="5181600" cy="392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F0D2D2D-1D9E-3447-8826-E03E33723885}"/>
              </a:ext>
            </a:extLst>
          </p:cNvPr>
          <p:cNvSpPr>
            <a:spLocks noGrp="1"/>
          </p:cNvSpPr>
          <p:nvPr>
            <p:ph sz="half" idx="2"/>
          </p:nvPr>
        </p:nvSpPr>
        <p:spPr>
          <a:xfrm>
            <a:off x="6172200" y="2248927"/>
            <a:ext cx="5181600" cy="3928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FE68326-4C89-6145-9C7C-6E1E41EF6411}"/>
              </a:ext>
            </a:extLst>
          </p:cNvPr>
          <p:cNvSpPr>
            <a:spLocks noGrp="1"/>
          </p:cNvSpPr>
          <p:nvPr>
            <p:ph type="dt" sz="half" idx="10"/>
          </p:nvPr>
        </p:nvSpPr>
        <p:spPr/>
        <p:txBody>
          <a:bodyPr/>
          <a:lstStyle/>
          <a:p>
            <a:fld id="{BB427CC3-1A5F-634D-8DE5-225621D74D0D}" type="datetimeFigureOut">
              <a:rPr lang="en-US" smtClean="0"/>
              <a:t>2/17/21</a:t>
            </a:fld>
            <a:endParaRPr lang="en-US"/>
          </a:p>
        </p:txBody>
      </p:sp>
      <p:sp>
        <p:nvSpPr>
          <p:cNvPr id="6" name="Footer Placeholder 5">
            <a:extLst>
              <a:ext uri="{FF2B5EF4-FFF2-40B4-BE49-F238E27FC236}">
                <a16:creationId xmlns:a16="http://schemas.microsoft.com/office/drawing/2014/main" id="{48CF3FBD-A613-DD4F-8B80-DE2E6A3AB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59C1A-4438-1E40-8826-40814A5157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0931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6A4F-2E51-1640-8CA9-CB8071D9E45C}"/>
              </a:ext>
            </a:extLst>
          </p:cNvPr>
          <p:cNvSpPr>
            <a:spLocks noGrp="1"/>
          </p:cNvSpPr>
          <p:nvPr>
            <p:ph type="title" hasCustomPrompt="1"/>
          </p:nvPr>
        </p:nvSpPr>
        <p:spPr>
          <a:xfrm>
            <a:off x="836612" y="655508"/>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32FA1D5-1D2C-FF4E-B286-DA7D702D9D22}"/>
              </a:ext>
            </a:extLst>
          </p:cNvPr>
          <p:cNvSpPr>
            <a:spLocks noGrp="1"/>
          </p:cNvSpPr>
          <p:nvPr>
            <p:ph type="body" idx="1"/>
          </p:nvPr>
        </p:nvSpPr>
        <p:spPr>
          <a:xfrm>
            <a:off x="836612" y="198107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F5AEC-7178-5A40-8C9A-6A351E181ED3}"/>
              </a:ext>
            </a:extLst>
          </p:cNvPr>
          <p:cNvSpPr>
            <a:spLocks noGrp="1"/>
          </p:cNvSpPr>
          <p:nvPr>
            <p:ph sz="half" idx="2"/>
          </p:nvPr>
        </p:nvSpPr>
        <p:spPr>
          <a:xfrm>
            <a:off x="839788" y="2804983"/>
            <a:ext cx="5157787" cy="3384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989A73D-0F65-4A46-889A-7E94881E1B58}"/>
              </a:ext>
            </a:extLst>
          </p:cNvPr>
          <p:cNvSpPr>
            <a:spLocks noGrp="1"/>
          </p:cNvSpPr>
          <p:nvPr>
            <p:ph type="body" sz="quarter" idx="3"/>
          </p:nvPr>
        </p:nvSpPr>
        <p:spPr>
          <a:xfrm>
            <a:off x="6169024" y="19810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91D21-1B96-DB47-9E1E-0B8F9F8E2C28}"/>
              </a:ext>
            </a:extLst>
          </p:cNvPr>
          <p:cNvSpPr>
            <a:spLocks noGrp="1"/>
          </p:cNvSpPr>
          <p:nvPr>
            <p:ph sz="quarter" idx="4"/>
          </p:nvPr>
        </p:nvSpPr>
        <p:spPr>
          <a:xfrm>
            <a:off x="6172200" y="2804983"/>
            <a:ext cx="5183188" cy="3384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4784BE0-D4A2-754D-AF27-1B905CCB46BF}"/>
              </a:ext>
            </a:extLst>
          </p:cNvPr>
          <p:cNvSpPr>
            <a:spLocks noGrp="1"/>
          </p:cNvSpPr>
          <p:nvPr>
            <p:ph type="dt" sz="half" idx="10"/>
          </p:nvPr>
        </p:nvSpPr>
        <p:spPr/>
        <p:txBody>
          <a:bodyPr/>
          <a:lstStyle/>
          <a:p>
            <a:fld id="{BB427CC3-1A5F-634D-8DE5-225621D74D0D}" type="datetimeFigureOut">
              <a:rPr lang="en-US" smtClean="0"/>
              <a:t>2/17/21</a:t>
            </a:fld>
            <a:endParaRPr lang="en-US"/>
          </a:p>
        </p:txBody>
      </p:sp>
      <p:sp>
        <p:nvSpPr>
          <p:cNvPr id="8" name="Footer Placeholder 7">
            <a:extLst>
              <a:ext uri="{FF2B5EF4-FFF2-40B4-BE49-F238E27FC236}">
                <a16:creationId xmlns:a16="http://schemas.microsoft.com/office/drawing/2014/main" id="{49CACE51-4114-B643-BDB6-4392ACCBF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DD068-02C2-0E4D-8E9A-DD66D9399927}"/>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153833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CFF5-04A7-8D49-8381-B5BFC815FFC4}"/>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0ACB430-009F-9442-AA20-EF909B2C269E}"/>
              </a:ext>
            </a:extLst>
          </p:cNvPr>
          <p:cNvSpPr>
            <a:spLocks noGrp="1"/>
          </p:cNvSpPr>
          <p:nvPr>
            <p:ph type="dt" sz="half" idx="10"/>
          </p:nvPr>
        </p:nvSpPr>
        <p:spPr/>
        <p:txBody>
          <a:bodyPr/>
          <a:lstStyle/>
          <a:p>
            <a:fld id="{BB427CC3-1A5F-634D-8DE5-225621D74D0D}" type="datetimeFigureOut">
              <a:rPr lang="en-US" smtClean="0"/>
              <a:t>2/17/21</a:t>
            </a:fld>
            <a:endParaRPr lang="en-US"/>
          </a:p>
        </p:txBody>
      </p:sp>
      <p:sp>
        <p:nvSpPr>
          <p:cNvPr id="4" name="Footer Placeholder 3">
            <a:extLst>
              <a:ext uri="{FF2B5EF4-FFF2-40B4-BE49-F238E27FC236}">
                <a16:creationId xmlns:a16="http://schemas.microsoft.com/office/drawing/2014/main" id="{F246BFB0-4CAF-284D-A3FA-FED243829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464491-4B26-E942-9D11-BDCE3130187B}"/>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63015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FB6DC-190E-1543-8E45-6A55BF51B718}"/>
              </a:ext>
            </a:extLst>
          </p:cNvPr>
          <p:cNvSpPr>
            <a:spLocks noGrp="1"/>
          </p:cNvSpPr>
          <p:nvPr>
            <p:ph type="dt" sz="half" idx="10"/>
          </p:nvPr>
        </p:nvSpPr>
        <p:spPr/>
        <p:txBody>
          <a:bodyPr/>
          <a:lstStyle/>
          <a:p>
            <a:fld id="{BB427CC3-1A5F-634D-8DE5-225621D74D0D}" type="datetimeFigureOut">
              <a:rPr lang="en-US" smtClean="0"/>
              <a:t>2/17/21</a:t>
            </a:fld>
            <a:endParaRPr lang="en-US"/>
          </a:p>
        </p:txBody>
      </p:sp>
      <p:sp>
        <p:nvSpPr>
          <p:cNvPr id="3" name="Footer Placeholder 2">
            <a:extLst>
              <a:ext uri="{FF2B5EF4-FFF2-40B4-BE49-F238E27FC236}">
                <a16:creationId xmlns:a16="http://schemas.microsoft.com/office/drawing/2014/main" id="{3EA70AE7-1EC1-BE46-8BFC-BD510B307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3B0053-E5BE-9F4E-B5D9-C1BE9CC1E1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4860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949C-763A-6D42-8E35-FE6CD7F54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D6E650-12DB-3649-8AD0-65C3526FF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904A1-134E-784C-9FA2-4F51D4451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59B8F-2C4B-594D-9202-4920E7162F36}"/>
              </a:ext>
            </a:extLst>
          </p:cNvPr>
          <p:cNvSpPr>
            <a:spLocks noGrp="1"/>
          </p:cNvSpPr>
          <p:nvPr>
            <p:ph type="dt" sz="half" idx="10"/>
          </p:nvPr>
        </p:nvSpPr>
        <p:spPr/>
        <p:txBody>
          <a:bodyPr/>
          <a:lstStyle/>
          <a:p>
            <a:fld id="{BB427CC3-1A5F-634D-8DE5-225621D74D0D}" type="datetimeFigureOut">
              <a:rPr lang="en-US" smtClean="0"/>
              <a:t>2/17/21</a:t>
            </a:fld>
            <a:endParaRPr lang="en-US"/>
          </a:p>
        </p:txBody>
      </p:sp>
      <p:sp>
        <p:nvSpPr>
          <p:cNvPr id="6" name="Footer Placeholder 5">
            <a:extLst>
              <a:ext uri="{FF2B5EF4-FFF2-40B4-BE49-F238E27FC236}">
                <a16:creationId xmlns:a16="http://schemas.microsoft.com/office/drawing/2014/main" id="{2B00DD91-3A95-774B-8F4C-0C3402E14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38194-35D0-514D-AC42-26EA9B3F459E}"/>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49186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8668-DE9E-4E48-8FBC-4E5B51847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93C2A-9799-0047-9EF8-44CE4758A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8F1031-B7A7-974E-9A14-449FDB634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7CFFD-DF5F-9F44-8C2A-4DFA859B2F1B}"/>
              </a:ext>
            </a:extLst>
          </p:cNvPr>
          <p:cNvSpPr>
            <a:spLocks noGrp="1"/>
          </p:cNvSpPr>
          <p:nvPr>
            <p:ph type="dt" sz="half" idx="10"/>
          </p:nvPr>
        </p:nvSpPr>
        <p:spPr/>
        <p:txBody>
          <a:bodyPr/>
          <a:lstStyle/>
          <a:p>
            <a:fld id="{BB427CC3-1A5F-634D-8DE5-225621D74D0D}" type="datetimeFigureOut">
              <a:rPr lang="en-US" smtClean="0"/>
              <a:t>2/17/21</a:t>
            </a:fld>
            <a:endParaRPr lang="en-US"/>
          </a:p>
        </p:txBody>
      </p:sp>
      <p:sp>
        <p:nvSpPr>
          <p:cNvPr id="6" name="Footer Placeholder 5">
            <a:extLst>
              <a:ext uri="{FF2B5EF4-FFF2-40B4-BE49-F238E27FC236}">
                <a16:creationId xmlns:a16="http://schemas.microsoft.com/office/drawing/2014/main" id="{AD559A19-F45D-E24B-A526-CD89E54B6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9AC34-7C03-634F-9B34-B95BEDD8671F}"/>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29411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C815-57A9-BD4C-815B-A3A75DECA7E7}"/>
              </a:ext>
            </a:extLst>
          </p:cNvPr>
          <p:cNvSpPr>
            <a:spLocks noGrp="1"/>
          </p:cNvSpPr>
          <p:nvPr>
            <p:ph type="title"/>
          </p:nvPr>
        </p:nvSpPr>
        <p:spPr>
          <a:xfrm>
            <a:off x="838200" y="743979"/>
            <a:ext cx="10515600" cy="9257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DC36F0-15BB-CF47-A147-92DD7D3B0754}"/>
              </a:ext>
            </a:extLst>
          </p:cNvPr>
          <p:cNvSpPr>
            <a:spLocks noGrp="1"/>
          </p:cNvSpPr>
          <p:nvPr>
            <p:ph type="body" idx="1"/>
          </p:nvPr>
        </p:nvSpPr>
        <p:spPr>
          <a:xfrm>
            <a:off x="838200" y="1848679"/>
            <a:ext cx="10515600" cy="43282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AE9237-7776-8D49-A1E2-6EA46D491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27CC3-1A5F-634D-8DE5-225621D74D0D}" type="datetimeFigureOut">
              <a:rPr lang="en-US" smtClean="0"/>
              <a:t>2/17/21</a:t>
            </a:fld>
            <a:endParaRPr lang="en-US"/>
          </a:p>
        </p:txBody>
      </p:sp>
      <p:sp>
        <p:nvSpPr>
          <p:cNvPr id="5" name="Footer Placeholder 4">
            <a:extLst>
              <a:ext uri="{FF2B5EF4-FFF2-40B4-BE49-F238E27FC236}">
                <a16:creationId xmlns:a16="http://schemas.microsoft.com/office/drawing/2014/main" id="{8CF77096-FA10-8A44-ACFB-143433563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B589B-9DD8-E945-AFBE-CE7F23D05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7BD8-F7F9-BB47-AB1C-4E4CDB79E8CF}" type="slidenum">
              <a:rPr lang="en-US" smtClean="0"/>
              <a:t>‹#›</a:t>
            </a:fld>
            <a:endParaRPr lang="en-US"/>
          </a:p>
        </p:txBody>
      </p:sp>
    </p:spTree>
    <p:extLst>
      <p:ext uri="{BB962C8B-B14F-4D97-AF65-F5344CB8AC3E}">
        <p14:creationId xmlns:p14="http://schemas.microsoft.com/office/powerpoint/2010/main" val="357461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spc="30" baseline="0">
          <a:solidFill>
            <a:schemeClr val="tx1"/>
          </a:solidFill>
          <a:latin typeface="Avenir Light" panose="020B0402020203020204" pitchFamily="34" charset="77"/>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52FF-16C1-C245-8DB4-2E9065C250CF}"/>
              </a:ext>
            </a:extLst>
          </p:cNvPr>
          <p:cNvSpPr>
            <a:spLocks noGrp="1"/>
          </p:cNvSpPr>
          <p:nvPr>
            <p:ph type="title"/>
          </p:nvPr>
        </p:nvSpPr>
        <p:spPr>
          <a:xfrm>
            <a:off x="1172737" y="5204467"/>
            <a:ext cx="10515600" cy="925796"/>
          </a:xfrm>
        </p:spPr>
        <p:txBody>
          <a:bodyPr>
            <a:normAutofit fontScale="90000"/>
          </a:bodyPr>
          <a:lstStyle/>
          <a:p>
            <a:pPr algn="ctr"/>
            <a:r>
              <a:rPr lang="en-US" b="1" dirty="0"/>
              <a:t>Week 28</a:t>
            </a:r>
            <a:br>
              <a:rPr lang="en-US" b="1" dirty="0"/>
            </a:br>
            <a:r>
              <a:rPr lang="en-US" b="1" dirty="0"/>
              <a:t>Matthew 24</a:t>
            </a:r>
            <a:endParaRPr lang="en-US" dirty="0"/>
          </a:p>
        </p:txBody>
      </p:sp>
    </p:spTree>
    <p:extLst>
      <p:ext uri="{BB962C8B-B14F-4D97-AF65-F5344CB8AC3E}">
        <p14:creationId xmlns:p14="http://schemas.microsoft.com/office/powerpoint/2010/main" val="357168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28192"/>
            <a:ext cx="10515600" cy="4882243"/>
          </a:xfrm>
        </p:spPr>
        <p:txBody>
          <a:bodyPr>
            <a:noAutofit/>
          </a:bodyPr>
          <a:lstStyle/>
          <a:p>
            <a:pPr marL="0" indent="0">
              <a:lnSpc>
                <a:spcPct val="170000"/>
              </a:lnSpc>
              <a:buNone/>
            </a:pPr>
            <a:r>
              <a:rPr lang="en-US" sz="2800" baseline="30000" dirty="0"/>
              <a:t>27 </a:t>
            </a:r>
            <a:r>
              <a:rPr lang="en-US" sz="2800" dirty="0"/>
              <a:t>For as the lightning comes from the east and shines as far as the west, so will be the coming of the Son of Man. </a:t>
            </a:r>
            <a:r>
              <a:rPr lang="en-US" sz="2800" baseline="30000" dirty="0"/>
              <a:t>28 </a:t>
            </a:r>
            <a:r>
              <a:rPr lang="en-US" sz="2800" dirty="0"/>
              <a:t>Wherever the corpse is, there the vultures will gather. </a:t>
            </a:r>
            <a:r>
              <a:rPr lang="en-US" sz="2800" baseline="30000" dirty="0"/>
              <a:t>29 </a:t>
            </a:r>
            <a:r>
              <a:rPr lang="en-US" sz="2800" dirty="0"/>
              <a:t>“Immediately after the tribulation of those days the sun will be darkened, and the moon will not give its light, and the stars will fall from heaven, and the powers of the heavens will be shaken. </a:t>
            </a:r>
            <a:r>
              <a:rPr lang="en-US" sz="2800" baseline="30000" dirty="0"/>
              <a:t>30 </a:t>
            </a:r>
            <a:r>
              <a:rPr lang="en-US" sz="2800" dirty="0"/>
              <a:t>Then will appear in heaven the sign of the Son of Man, </a:t>
            </a:r>
          </a:p>
        </p:txBody>
      </p:sp>
    </p:spTree>
    <p:extLst>
      <p:ext uri="{BB962C8B-B14F-4D97-AF65-F5344CB8AC3E}">
        <p14:creationId xmlns:p14="http://schemas.microsoft.com/office/powerpoint/2010/main" val="3828318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377279"/>
            <a:ext cx="10515600" cy="4882243"/>
          </a:xfrm>
        </p:spPr>
        <p:txBody>
          <a:bodyPr>
            <a:noAutofit/>
          </a:bodyPr>
          <a:lstStyle/>
          <a:p>
            <a:pPr marL="0" indent="0">
              <a:lnSpc>
                <a:spcPct val="170000"/>
              </a:lnSpc>
              <a:buNone/>
            </a:pPr>
            <a:r>
              <a:rPr lang="en-US" sz="2800" dirty="0"/>
              <a:t>and then all the tribes of the earth will mourn, and they will see the Son of Man coming on the clouds of heaven with power and great glory. </a:t>
            </a:r>
            <a:r>
              <a:rPr lang="en-US" sz="2800" baseline="30000" dirty="0"/>
              <a:t>31 </a:t>
            </a:r>
            <a:r>
              <a:rPr lang="en-US" sz="2800" dirty="0"/>
              <a:t>And he will send out his angels with a loud trumpet call, and they will gather his elect from the four winds, from one end of heaven to the other. </a:t>
            </a:r>
            <a:r>
              <a:rPr lang="en-US" sz="2800" baseline="30000" dirty="0"/>
              <a:t>32 </a:t>
            </a:r>
            <a:r>
              <a:rPr lang="en-US" sz="2800" dirty="0"/>
              <a:t>“From the fig tree learn its lesson: as soon as its branch becomes tender and puts out its leaves, you know that summer is near. </a:t>
            </a:r>
          </a:p>
        </p:txBody>
      </p:sp>
    </p:spTree>
    <p:extLst>
      <p:ext uri="{BB962C8B-B14F-4D97-AF65-F5344CB8AC3E}">
        <p14:creationId xmlns:p14="http://schemas.microsoft.com/office/powerpoint/2010/main" val="2000547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8071"/>
            <a:ext cx="10515600" cy="4882243"/>
          </a:xfrm>
        </p:spPr>
        <p:txBody>
          <a:bodyPr>
            <a:noAutofit/>
          </a:bodyPr>
          <a:lstStyle/>
          <a:p>
            <a:pPr marL="0" indent="0">
              <a:lnSpc>
                <a:spcPct val="170000"/>
              </a:lnSpc>
              <a:buNone/>
              <a:tabLst>
                <a:tab pos="5481638" algn="l"/>
              </a:tabLst>
            </a:pPr>
            <a:r>
              <a:rPr lang="en-US" sz="2800" baseline="30000" dirty="0"/>
              <a:t>33 </a:t>
            </a:r>
            <a:r>
              <a:rPr lang="en-US" sz="2800" dirty="0"/>
              <a:t>So also, when you see all these things, you know that he is near, at the very gates. </a:t>
            </a:r>
            <a:r>
              <a:rPr lang="en-US" sz="2400" i="1" dirty="0"/>
              <a:t>							</a:t>
            </a:r>
            <a:r>
              <a:rPr lang="en-US" sz="2800" i="1" dirty="0"/>
              <a:t>- 	- Matthew 24:15-33</a:t>
            </a:r>
            <a:endParaRPr lang="en-US" sz="2800" dirty="0"/>
          </a:p>
          <a:p>
            <a:pPr marL="0" indent="0">
              <a:lnSpc>
                <a:spcPct val="170000"/>
              </a:lnSpc>
              <a:buNone/>
            </a:pPr>
            <a:endParaRPr lang="en-US" sz="2800" dirty="0"/>
          </a:p>
        </p:txBody>
      </p:sp>
    </p:spTree>
    <p:extLst>
      <p:ext uri="{BB962C8B-B14F-4D97-AF65-F5344CB8AC3E}">
        <p14:creationId xmlns:p14="http://schemas.microsoft.com/office/powerpoint/2010/main" val="2759027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1574678"/>
          </a:xfrm>
        </p:spPr>
        <p:txBody>
          <a:bodyPr>
            <a:normAutofit fontScale="90000"/>
          </a:bodyPr>
          <a:lstStyle/>
          <a:p>
            <a:r>
              <a:rPr lang="en-US" b="1" i="1" dirty="0"/>
              <a:t>Talking Point 2: </a:t>
            </a:r>
            <a:r>
              <a:rPr lang="en-US" dirty="0"/>
              <a:t>No one knows </a:t>
            </a:r>
            <a:r>
              <a:rPr lang="en-US" i="1" dirty="0"/>
              <a:t>when</a:t>
            </a:r>
            <a:r>
              <a:rPr lang="en-US" dirty="0"/>
              <a:t> it will happen, but when Christ comes back, we will all know it </a:t>
            </a:r>
            <a:r>
              <a:rPr lang="en-US" i="1" dirty="0"/>
              <a:t>is</a:t>
            </a:r>
            <a:r>
              <a:rPr lang="en-US" dirty="0"/>
              <a:t> happening! </a:t>
            </a: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607402"/>
            <a:ext cx="10515600" cy="4328284"/>
          </a:xfrm>
        </p:spPr>
        <p:txBody>
          <a:bodyPr>
            <a:normAutofit/>
          </a:bodyPr>
          <a:lstStyle/>
          <a:p>
            <a:r>
              <a:rPr lang="en-US" sz="2800" dirty="0"/>
              <a:t>How will we know Christ has come back?</a:t>
            </a:r>
          </a:p>
          <a:p>
            <a:pPr marL="0" indent="0">
              <a:buNone/>
            </a:pPr>
            <a:endParaRPr lang="en-US" sz="2800" dirty="0"/>
          </a:p>
          <a:p>
            <a:r>
              <a:rPr lang="en-US" sz="2800" dirty="0"/>
              <a:t>How does it make you feel to know that Christ will have His angels gather us up with Him?</a:t>
            </a:r>
          </a:p>
        </p:txBody>
      </p:sp>
    </p:spTree>
    <p:extLst>
      <p:ext uri="{BB962C8B-B14F-4D97-AF65-F5344CB8AC3E}">
        <p14:creationId xmlns:p14="http://schemas.microsoft.com/office/powerpoint/2010/main" val="192011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8071"/>
            <a:ext cx="10515600" cy="4882243"/>
          </a:xfrm>
        </p:spPr>
        <p:txBody>
          <a:bodyPr>
            <a:noAutofit/>
          </a:bodyPr>
          <a:lstStyle/>
          <a:p>
            <a:pPr marL="0" indent="0">
              <a:lnSpc>
                <a:spcPct val="170000"/>
              </a:lnSpc>
              <a:buNone/>
            </a:pPr>
            <a:r>
              <a:rPr lang="en-US" sz="2800" baseline="30000" dirty="0"/>
              <a:t>34 </a:t>
            </a:r>
            <a:r>
              <a:rPr lang="en-US" sz="2800" dirty="0"/>
              <a:t>Truly, I say to you, this generation will not pass away until all these things take place. </a:t>
            </a:r>
            <a:r>
              <a:rPr lang="en-US" sz="2800" baseline="30000" dirty="0"/>
              <a:t>35 </a:t>
            </a:r>
            <a:r>
              <a:rPr lang="en-US" sz="2800" dirty="0"/>
              <a:t>Heaven and earth will pass away, but my words will not pass away. </a:t>
            </a:r>
            <a:r>
              <a:rPr lang="en-US" sz="2800" baseline="30000" dirty="0"/>
              <a:t>36 </a:t>
            </a:r>
            <a:r>
              <a:rPr lang="en-US" sz="2800" dirty="0"/>
              <a:t>“But concerning that day and hour no one knows, not even the angels of heaven, nor the Son, but the Father only. </a:t>
            </a:r>
            <a:r>
              <a:rPr lang="en-US" sz="2800" baseline="30000" dirty="0"/>
              <a:t>37 </a:t>
            </a:r>
            <a:r>
              <a:rPr lang="en-US" sz="2800" dirty="0"/>
              <a:t>For as were the days of Noah, so will be the coming of the Son of Man. </a:t>
            </a:r>
            <a:r>
              <a:rPr lang="en-US" sz="2800" baseline="30000" dirty="0"/>
              <a:t>38 </a:t>
            </a:r>
            <a:r>
              <a:rPr lang="en-US" sz="2800" dirty="0"/>
              <a:t>For as in those days before the flood they were eating and drinking, </a:t>
            </a:r>
          </a:p>
        </p:txBody>
      </p:sp>
    </p:spTree>
    <p:extLst>
      <p:ext uri="{BB962C8B-B14F-4D97-AF65-F5344CB8AC3E}">
        <p14:creationId xmlns:p14="http://schemas.microsoft.com/office/powerpoint/2010/main" val="4061733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8071"/>
            <a:ext cx="10515600" cy="4882243"/>
          </a:xfrm>
        </p:spPr>
        <p:txBody>
          <a:bodyPr>
            <a:noAutofit/>
          </a:bodyPr>
          <a:lstStyle/>
          <a:p>
            <a:pPr marL="0" indent="0">
              <a:lnSpc>
                <a:spcPct val="170000"/>
              </a:lnSpc>
              <a:buNone/>
            </a:pPr>
            <a:r>
              <a:rPr lang="en-US" sz="2800" dirty="0"/>
              <a:t>marrying and giving in marriage, until the day when Noah entered the ark, </a:t>
            </a:r>
            <a:r>
              <a:rPr lang="en-US" sz="2800" baseline="30000" dirty="0"/>
              <a:t>39 </a:t>
            </a:r>
            <a:r>
              <a:rPr lang="en-US" sz="2800" dirty="0"/>
              <a:t>and they were unaware until the flood came and swept them all away, so will be the coming of the Son of Man. </a:t>
            </a:r>
            <a:r>
              <a:rPr lang="en-US" sz="2800" baseline="30000" dirty="0"/>
              <a:t>40 </a:t>
            </a:r>
            <a:r>
              <a:rPr lang="en-US" sz="2800" dirty="0"/>
              <a:t>Then two men will be in the field; one will be taken and one left.</a:t>
            </a:r>
            <a:r>
              <a:rPr lang="en-US" sz="2800" baseline="30000" dirty="0"/>
              <a:t> 41 </a:t>
            </a:r>
            <a:r>
              <a:rPr lang="en-US" sz="2800" dirty="0"/>
              <a:t>Two women will be grinding at the mill; one will be taken and one left.</a:t>
            </a:r>
            <a:r>
              <a:rPr lang="en-US" sz="2800" baseline="30000" dirty="0"/>
              <a:t> 42 </a:t>
            </a:r>
            <a:r>
              <a:rPr lang="en-US" sz="2800" dirty="0"/>
              <a:t>Therefore, stay awake, for you do not know on what day your Lord is coming. </a:t>
            </a:r>
          </a:p>
        </p:txBody>
      </p:sp>
    </p:spTree>
    <p:extLst>
      <p:ext uri="{BB962C8B-B14F-4D97-AF65-F5344CB8AC3E}">
        <p14:creationId xmlns:p14="http://schemas.microsoft.com/office/powerpoint/2010/main" val="2505538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8071"/>
            <a:ext cx="10515600" cy="4882243"/>
          </a:xfrm>
        </p:spPr>
        <p:txBody>
          <a:bodyPr>
            <a:noAutofit/>
          </a:bodyPr>
          <a:lstStyle/>
          <a:p>
            <a:pPr marL="0" indent="0">
              <a:lnSpc>
                <a:spcPct val="170000"/>
              </a:lnSpc>
              <a:buNone/>
            </a:pPr>
            <a:r>
              <a:rPr lang="en-US" sz="2800" baseline="30000" dirty="0"/>
              <a:t>43 </a:t>
            </a:r>
            <a:r>
              <a:rPr lang="en-US" sz="2800" dirty="0"/>
              <a:t>But know this, that if the master of the house had known in what part of the night the thief was coming, he would have stayed awake and would not have let his house be broken into. </a:t>
            </a:r>
            <a:r>
              <a:rPr lang="en-US" sz="2800" baseline="30000" dirty="0"/>
              <a:t>44 </a:t>
            </a:r>
            <a:r>
              <a:rPr lang="en-US" sz="2800" dirty="0"/>
              <a:t>Therefore you also must be ready, for the Son of Man is coming at an hour you do not expect. </a:t>
            </a:r>
            <a:r>
              <a:rPr lang="en-US" sz="2800" baseline="30000" dirty="0"/>
              <a:t>45 </a:t>
            </a:r>
            <a:r>
              <a:rPr lang="en-US" sz="2800" dirty="0"/>
              <a:t>“Who then is the faithful and wise servant, whom his master has set over his household, to give them their food at the proper time? </a:t>
            </a:r>
          </a:p>
        </p:txBody>
      </p:sp>
    </p:spTree>
    <p:extLst>
      <p:ext uri="{BB962C8B-B14F-4D97-AF65-F5344CB8AC3E}">
        <p14:creationId xmlns:p14="http://schemas.microsoft.com/office/powerpoint/2010/main" val="4253456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8071"/>
            <a:ext cx="10515600" cy="4882243"/>
          </a:xfrm>
        </p:spPr>
        <p:txBody>
          <a:bodyPr>
            <a:noAutofit/>
          </a:bodyPr>
          <a:lstStyle/>
          <a:p>
            <a:pPr marL="0" indent="0">
              <a:lnSpc>
                <a:spcPct val="170000"/>
              </a:lnSpc>
              <a:buNone/>
            </a:pPr>
            <a:r>
              <a:rPr lang="en-US" sz="2800" baseline="30000" dirty="0"/>
              <a:t>46 </a:t>
            </a:r>
            <a:r>
              <a:rPr lang="en-US" sz="2800" dirty="0"/>
              <a:t>Blessed is that servant whom his master will find so doing when he comes. </a:t>
            </a:r>
            <a:r>
              <a:rPr lang="en-US" sz="2800" baseline="30000" dirty="0"/>
              <a:t>47 </a:t>
            </a:r>
            <a:r>
              <a:rPr lang="en-US" sz="2800" dirty="0"/>
              <a:t>Truly, I say to you, he will set him over all his possessions. </a:t>
            </a:r>
            <a:r>
              <a:rPr lang="en-US" sz="2800" baseline="30000" dirty="0"/>
              <a:t>48 </a:t>
            </a:r>
            <a:r>
              <a:rPr lang="en-US" sz="2800" dirty="0"/>
              <a:t>But if that wicked servant says to himself, ‘My master is delayed,’ </a:t>
            </a:r>
            <a:r>
              <a:rPr lang="en-US" sz="2800" baseline="30000" dirty="0"/>
              <a:t>49 </a:t>
            </a:r>
            <a:r>
              <a:rPr lang="en-US" sz="2800" dirty="0"/>
              <a:t>and begins to beat his fellow servants and eats and drinks with drunkards,</a:t>
            </a:r>
            <a:r>
              <a:rPr lang="en-US" sz="2800" baseline="30000" dirty="0"/>
              <a:t> 50 </a:t>
            </a:r>
            <a:r>
              <a:rPr lang="en-US" sz="2800" dirty="0"/>
              <a:t>the master of that servant will come on a day when he does not expect him and at an hour he does not know </a:t>
            </a:r>
          </a:p>
        </p:txBody>
      </p:sp>
    </p:spTree>
    <p:extLst>
      <p:ext uri="{BB962C8B-B14F-4D97-AF65-F5344CB8AC3E}">
        <p14:creationId xmlns:p14="http://schemas.microsoft.com/office/powerpoint/2010/main" val="3814813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9491"/>
            <a:ext cx="10515600" cy="4787537"/>
          </a:xfrm>
        </p:spPr>
        <p:txBody>
          <a:bodyPr>
            <a:noAutofit/>
          </a:bodyPr>
          <a:lstStyle/>
          <a:p>
            <a:pPr marL="0" indent="0">
              <a:lnSpc>
                <a:spcPct val="170000"/>
              </a:lnSpc>
              <a:buNone/>
              <a:tabLst>
                <a:tab pos="5480050" algn="l"/>
              </a:tabLst>
            </a:pPr>
            <a:r>
              <a:rPr lang="en-US" sz="2800" baseline="30000" dirty="0"/>
              <a:t>51 </a:t>
            </a:r>
            <a:r>
              <a:rPr lang="en-US" sz="2800" dirty="0"/>
              <a:t>and will cut him in pieces and put him with the hypocrites. In that place there will be weeping and gnashing of teeth. </a:t>
            </a:r>
            <a:r>
              <a:rPr lang="en-US" sz="2400" i="1" dirty="0"/>
              <a:t>				</a:t>
            </a:r>
            <a:r>
              <a:rPr lang="en-US" sz="2800" i="1" dirty="0"/>
              <a:t>- Matthew 24:34-</a:t>
            </a:r>
            <a:r>
              <a:rPr lang="en-US" sz="2800" dirty="0"/>
              <a:t>51</a:t>
            </a:r>
          </a:p>
          <a:p>
            <a:pPr marL="0" indent="0">
              <a:lnSpc>
                <a:spcPct val="170000"/>
              </a:lnSpc>
              <a:buNone/>
            </a:pPr>
            <a:endParaRPr lang="en-US" sz="2800" dirty="0"/>
          </a:p>
        </p:txBody>
      </p:sp>
    </p:spTree>
    <p:extLst>
      <p:ext uri="{BB962C8B-B14F-4D97-AF65-F5344CB8AC3E}">
        <p14:creationId xmlns:p14="http://schemas.microsoft.com/office/powerpoint/2010/main" val="64152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1509364"/>
          </a:xfrm>
        </p:spPr>
        <p:txBody>
          <a:bodyPr>
            <a:normAutofit fontScale="90000"/>
          </a:bodyPr>
          <a:lstStyle/>
          <a:p>
            <a:r>
              <a:rPr lang="en-US" b="1" i="1" dirty="0"/>
              <a:t>Talking Point 3: </a:t>
            </a:r>
            <a:r>
              <a:rPr lang="en-US" dirty="0"/>
              <a:t>Though there are signs, no one knows when it will actually happen, so just be ready all the time!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867135"/>
            <a:ext cx="10515600" cy="4328284"/>
          </a:xfrm>
        </p:spPr>
        <p:txBody>
          <a:bodyPr>
            <a:normAutofit/>
          </a:bodyPr>
          <a:lstStyle/>
          <a:p>
            <a:r>
              <a:rPr lang="en-US" sz="2800" dirty="0"/>
              <a:t>If Jesus came back tomorrow, how would you feel about it and why? </a:t>
            </a:r>
          </a:p>
          <a:p>
            <a:pPr marL="0" indent="0">
              <a:buNone/>
            </a:pPr>
            <a:endParaRPr lang="en-US" sz="2800" dirty="0"/>
          </a:p>
          <a:p>
            <a:r>
              <a:rPr lang="en-US" sz="2800" dirty="0"/>
              <a:t>What things might you need to change about your life to always be ready for Jesus to return?</a:t>
            </a:r>
          </a:p>
        </p:txBody>
      </p:sp>
    </p:spTree>
    <p:extLst>
      <p:ext uri="{BB962C8B-B14F-4D97-AF65-F5344CB8AC3E}">
        <p14:creationId xmlns:p14="http://schemas.microsoft.com/office/powerpoint/2010/main" val="1289051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38715"/>
            <a:ext cx="10515600" cy="5266291"/>
          </a:xfrm>
        </p:spPr>
        <p:txBody>
          <a:bodyPr>
            <a:noAutofit/>
          </a:bodyPr>
          <a:lstStyle/>
          <a:p>
            <a:pPr marL="0" indent="0">
              <a:lnSpc>
                <a:spcPct val="170000"/>
              </a:lnSpc>
              <a:buNone/>
            </a:pPr>
            <a:r>
              <a:rPr lang="en-US" sz="2800" baseline="30000" dirty="0"/>
              <a:t>1 </a:t>
            </a:r>
            <a:r>
              <a:rPr lang="en-US" sz="2800" dirty="0"/>
              <a:t>Jesus left the temple and was going away, when his disciples came to point out to him the buildings of the temple. </a:t>
            </a:r>
            <a:r>
              <a:rPr lang="en-US" sz="2800" baseline="30000" dirty="0"/>
              <a:t>2 </a:t>
            </a:r>
            <a:r>
              <a:rPr lang="en-US" sz="2800" dirty="0"/>
              <a:t>But he answered them, “You see all these, do you not? Truly, I say to you, there will not be left here one stone upon another that will not be thrown down.” </a:t>
            </a:r>
            <a:r>
              <a:rPr lang="en-US" sz="2800" baseline="30000" dirty="0"/>
              <a:t>3 </a:t>
            </a:r>
            <a:r>
              <a:rPr lang="en-US" sz="2800" dirty="0"/>
              <a:t>As he sat on the Mount of Olives, the disciples came to him privately, saying, “Tell us, when will these things be, and what will be the sign of your coming</a:t>
            </a:r>
          </a:p>
        </p:txBody>
      </p:sp>
    </p:spTree>
    <p:extLst>
      <p:ext uri="{BB962C8B-B14F-4D97-AF65-F5344CB8AC3E}">
        <p14:creationId xmlns:p14="http://schemas.microsoft.com/office/powerpoint/2010/main" val="2233259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123795"/>
            <a:ext cx="10515600" cy="925796"/>
          </a:xfrm>
        </p:spPr>
        <p:txBody>
          <a:bodyPr>
            <a:normAutofit/>
          </a:bodyPr>
          <a:lstStyle/>
          <a:p>
            <a:r>
              <a:rPr lang="en-US" b="1" i="1" dirty="0"/>
              <a:t>Challenges</a:t>
            </a:r>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2415416"/>
            <a:ext cx="10515600" cy="4328284"/>
          </a:xfrm>
        </p:spPr>
        <p:txBody>
          <a:bodyPr>
            <a:normAutofit/>
          </a:bodyPr>
          <a:lstStyle/>
          <a:p>
            <a:pPr marL="0" indent="0">
              <a:buNone/>
            </a:pPr>
            <a:r>
              <a:rPr lang="en-US" sz="2800" dirty="0">
                <a:latin typeface="Avenir Book" panose="02000503020000020003" pitchFamily="2" charset="0"/>
              </a:rPr>
              <a:t>THINK: </a:t>
            </a:r>
            <a:r>
              <a:rPr lang="en-US" sz="2800" dirty="0"/>
              <a:t>Imagine how you would feel if Jesus came back today. </a:t>
            </a:r>
          </a:p>
          <a:p>
            <a:pPr marL="0" indent="0">
              <a:buNone/>
            </a:pPr>
            <a:endParaRPr lang="en-US" sz="2800" dirty="0">
              <a:latin typeface="Avenir Book" panose="02000503020000020003" pitchFamily="2" charset="0"/>
              <a:cs typeface="Calibri" panose="020F0502020204030204" pitchFamily="34" charset="0"/>
            </a:endParaRPr>
          </a:p>
          <a:p>
            <a:pPr marL="0" indent="0">
              <a:buNone/>
            </a:pPr>
            <a:r>
              <a:rPr lang="en-US" sz="2800" dirty="0">
                <a:latin typeface="Avenir Book" panose="02000503020000020003" pitchFamily="2" charset="0"/>
              </a:rPr>
              <a:t>PRAY: </a:t>
            </a:r>
            <a:r>
              <a:rPr lang="en-US" sz="2800" dirty="0"/>
              <a:t>Take some time to ask God to really search your heart and expose the ways you are living that are not pleasing to Him. </a:t>
            </a:r>
          </a:p>
          <a:p>
            <a:pPr marL="0" indent="0">
              <a:buNone/>
            </a:pPr>
            <a:endParaRPr lang="en-US" sz="2800" dirty="0">
              <a:latin typeface="Avenir Book" panose="02000503020000020003" pitchFamily="2" charset="0"/>
              <a:cs typeface="Calibri" panose="020F0502020204030204" pitchFamily="34" charset="0"/>
            </a:endParaRPr>
          </a:p>
          <a:p>
            <a:pPr marL="0" indent="0">
              <a:buNone/>
            </a:pPr>
            <a:r>
              <a:rPr lang="en-US" sz="2800" dirty="0">
                <a:latin typeface="Avenir Book" panose="02000503020000020003" pitchFamily="2" charset="0"/>
              </a:rPr>
              <a:t>ACT: </a:t>
            </a:r>
            <a:r>
              <a:rPr lang="en-US" sz="2800" dirty="0"/>
              <a:t>Share the gospel with at least one person </a:t>
            </a:r>
          </a:p>
          <a:p>
            <a:pPr marL="0" indent="0">
              <a:buNone/>
            </a:pPr>
            <a:r>
              <a:rPr lang="en-US" sz="2800" dirty="0"/>
              <a:t>this week. </a:t>
            </a:r>
            <a:endParaRPr lang="en-US" sz="2800" dirty="0">
              <a:latin typeface="Avenir Book" panose="02000503020000020003" pitchFamily="2" charset="0"/>
              <a:cs typeface="Calibri" panose="020F0502020204030204" pitchFamily="34" charset="0"/>
            </a:endParaRPr>
          </a:p>
        </p:txBody>
      </p:sp>
    </p:spTree>
    <p:extLst>
      <p:ext uri="{BB962C8B-B14F-4D97-AF65-F5344CB8AC3E}">
        <p14:creationId xmlns:p14="http://schemas.microsoft.com/office/powerpoint/2010/main" val="1226752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08897"/>
            <a:ext cx="10515600" cy="5266291"/>
          </a:xfrm>
        </p:spPr>
        <p:txBody>
          <a:bodyPr>
            <a:normAutofit/>
          </a:bodyPr>
          <a:lstStyle/>
          <a:p>
            <a:pPr marL="0" indent="0">
              <a:lnSpc>
                <a:spcPct val="170000"/>
              </a:lnSpc>
              <a:buNone/>
            </a:pPr>
            <a:r>
              <a:rPr lang="en-US" sz="2800" dirty="0"/>
              <a:t>and of the end of the age?” </a:t>
            </a:r>
            <a:r>
              <a:rPr lang="en-US" sz="2800" baseline="30000" dirty="0"/>
              <a:t>4 </a:t>
            </a:r>
            <a:r>
              <a:rPr lang="en-US" sz="2800" dirty="0"/>
              <a:t>And Jesus answered them, “See that no one leads you astray. </a:t>
            </a:r>
            <a:r>
              <a:rPr lang="en-US" sz="2800" baseline="30000" dirty="0"/>
              <a:t>5 </a:t>
            </a:r>
            <a:r>
              <a:rPr lang="en-US" sz="2800" dirty="0"/>
              <a:t>For many will come in my name, saying, ‘I am the Christ,’ and they will lead many astray. </a:t>
            </a:r>
            <a:r>
              <a:rPr lang="en-US" sz="2800" baseline="30000" dirty="0"/>
              <a:t>6 </a:t>
            </a:r>
            <a:r>
              <a:rPr lang="en-US" sz="2800" dirty="0"/>
              <a:t>And you will hear of wars and rumors of wars. See that you are not alarmed, for this must take place, but the end is not yet. </a:t>
            </a:r>
            <a:r>
              <a:rPr lang="en-US" sz="2800" baseline="30000" dirty="0"/>
              <a:t>7 </a:t>
            </a:r>
            <a:r>
              <a:rPr lang="en-US" sz="2800" dirty="0"/>
              <a:t>For nation will rise against nation, and kingdom against kingdom, </a:t>
            </a:r>
          </a:p>
        </p:txBody>
      </p:sp>
    </p:spTree>
    <p:extLst>
      <p:ext uri="{BB962C8B-B14F-4D97-AF65-F5344CB8AC3E}">
        <p14:creationId xmlns:p14="http://schemas.microsoft.com/office/powerpoint/2010/main" val="1141283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1871" y="1442466"/>
            <a:ext cx="10515600" cy="5266291"/>
          </a:xfrm>
        </p:spPr>
        <p:txBody>
          <a:bodyPr>
            <a:noAutofit/>
          </a:bodyPr>
          <a:lstStyle/>
          <a:p>
            <a:pPr marL="0" indent="0">
              <a:lnSpc>
                <a:spcPct val="170000"/>
              </a:lnSpc>
              <a:buNone/>
              <a:tabLst>
                <a:tab pos="5416550" algn="l"/>
              </a:tabLst>
            </a:pPr>
            <a:r>
              <a:rPr lang="en-US" sz="2800" dirty="0"/>
              <a:t>and there will be famines and earthquakes in various places. </a:t>
            </a:r>
            <a:r>
              <a:rPr lang="en-US" sz="2800" baseline="30000" dirty="0"/>
              <a:t>8 </a:t>
            </a:r>
            <a:r>
              <a:rPr lang="en-US" sz="2800" dirty="0"/>
              <a:t>All these are but the beginning of the birth pains. </a:t>
            </a:r>
            <a:r>
              <a:rPr lang="en-US" sz="2800" baseline="30000" dirty="0"/>
              <a:t>9 </a:t>
            </a:r>
            <a:r>
              <a:rPr lang="en-US" sz="2800" dirty="0"/>
              <a:t>“Then they will deliver you up to tribulation and put you to death, and you will be hated by all nations for my name's sake. </a:t>
            </a:r>
            <a:r>
              <a:rPr lang="en-US" sz="2800" baseline="30000" dirty="0"/>
              <a:t>10 </a:t>
            </a:r>
            <a:r>
              <a:rPr lang="en-US" sz="2800" dirty="0"/>
              <a:t>And then many will fall away and betray one another and hate one another. </a:t>
            </a:r>
            <a:r>
              <a:rPr lang="en-US" sz="2800" baseline="30000" dirty="0"/>
              <a:t>11 </a:t>
            </a:r>
            <a:r>
              <a:rPr lang="en-US" sz="2800" dirty="0"/>
              <a:t>And many false prophets will arise and lead many astray. </a:t>
            </a:r>
            <a:r>
              <a:rPr lang="en-US" sz="2800" i="1" dirty="0"/>
              <a:t>	</a:t>
            </a:r>
          </a:p>
          <a:p>
            <a:pPr marL="0" indent="0">
              <a:lnSpc>
                <a:spcPct val="160000"/>
              </a:lnSpc>
              <a:buNone/>
              <a:tabLst>
                <a:tab pos="5416550" algn="l"/>
              </a:tabLst>
            </a:pPr>
            <a:endParaRPr lang="en-US" sz="2800" dirty="0"/>
          </a:p>
        </p:txBody>
      </p:sp>
    </p:spTree>
    <p:extLst>
      <p:ext uri="{BB962C8B-B14F-4D97-AF65-F5344CB8AC3E}">
        <p14:creationId xmlns:p14="http://schemas.microsoft.com/office/powerpoint/2010/main" val="1365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1871" y="1681843"/>
            <a:ext cx="10515600" cy="4787537"/>
          </a:xfrm>
        </p:spPr>
        <p:txBody>
          <a:bodyPr>
            <a:noAutofit/>
          </a:bodyPr>
          <a:lstStyle/>
          <a:p>
            <a:pPr marL="0" indent="0">
              <a:lnSpc>
                <a:spcPct val="170000"/>
              </a:lnSpc>
              <a:buNone/>
              <a:tabLst>
                <a:tab pos="5416550" algn="l"/>
              </a:tabLst>
            </a:pPr>
            <a:r>
              <a:rPr lang="en-US" sz="2800" baseline="30000" dirty="0"/>
              <a:t>12 </a:t>
            </a:r>
            <a:r>
              <a:rPr lang="en-US" sz="2800" dirty="0"/>
              <a:t>And because lawlessness will be increased, the love of many will grow cold. </a:t>
            </a:r>
            <a:r>
              <a:rPr lang="en-US" sz="2800" baseline="30000" dirty="0"/>
              <a:t>13 </a:t>
            </a:r>
            <a:r>
              <a:rPr lang="en-US" sz="2800" dirty="0"/>
              <a:t>But the one who endures to the end will be saved. </a:t>
            </a:r>
            <a:r>
              <a:rPr lang="en-US" sz="2800" baseline="30000" dirty="0"/>
              <a:t>14 </a:t>
            </a:r>
            <a:r>
              <a:rPr lang="en-US" sz="2800" dirty="0"/>
              <a:t>And this gospel of the kingdom will be proclaimed throughout the whole world as a testimony to all nations, and then the end will come. </a:t>
            </a:r>
            <a:r>
              <a:rPr lang="en-US" sz="2800" i="1" dirty="0"/>
              <a:t>	</a:t>
            </a:r>
          </a:p>
          <a:p>
            <a:pPr marL="0" indent="0">
              <a:lnSpc>
                <a:spcPct val="160000"/>
              </a:lnSpc>
              <a:buNone/>
              <a:tabLst>
                <a:tab pos="5416550" algn="l"/>
              </a:tabLst>
            </a:pPr>
            <a:r>
              <a:rPr lang="en-US" sz="2800" i="1" dirty="0"/>
              <a:t>	- Matthew 24:1-14</a:t>
            </a:r>
            <a:endParaRPr lang="en-US" sz="2800" dirty="0"/>
          </a:p>
          <a:p>
            <a:pPr marL="0" indent="0">
              <a:lnSpc>
                <a:spcPct val="160000"/>
              </a:lnSpc>
              <a:buNone/>
              <a:tabLst>
                <a:tab pos="5416550" algn="l"/>
              </a:tabLst>
            </a:pPr>
            <a:endParaRPr lang="en-US" sz="2800" dirty="0"/>
          </a:p>
        </p:txBody>
      </p:sp>
    </p:spTree>
    <p:extLst>
      <p:ext uri="{BB962C8B-B14F-4D97-AF65-F5344CB8AC3E}">
        <p14:creationId xmlns:p14="http://schemas.microsoft.com/office/powerpoint/2010/main" val="3312753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723692"/>
            <a:ext cx="10730948" cy="3174879"/>
          </a:xfrm>
        </p:spPr>
        <p:txBody>
          <a:bodyPr>
            <a:normAutofit fontScale="90000"/>
          </a:bodyPr>
          <a:lstStyle/>
          <a:p>
            <a:r>
              <a:rPr lang="en-US" b="1" i="1" dirty="0"/>
              <a:t>Talking Point 1: </a:t>
            </a:r>
            <a:r>
              <a:rPr lang="en-US" dirty="0"/>
              <a:t>The first sign of the end times was the destruction of the temple in 70 AD. </a:t>
            </a:r>
            <a:br>
              <a:rPr lang="en-US" dirty="0"/>
            </a:br>
            <a:br>
              <a:rPr lang="en-US" dirty="0"/>
            </a:br>
            <a:br>
              <a:rPr lang="en-US" dirty="0"/>
            </a:br>
            <a:br>
              <a:rPr lang="en-US" dirty="0"/>
            </a:b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56302"/>
            <a:ext cx="10515600" cy="4761112"/>
          </a:xfrm>
        </p:spPr>
        <p:txBody>
          <a:bodyPr>
            <a:normAutofit/>
          </a:bodyPr>
          <a:lstStyle/>
          <a:p>
            <a:r>
              <a:rPr lang="en-US" sz="2800" dirty="0"/>
              <a:t>What did Jesus mean by “the beginning of the birth pains”? </a:t>
            </a:r>
          </a:p>
          <a:p>
            <a:endParaRPr lang="en-US" sz="2800" dirty="0"/>
          </a:p>
          <a:p>
            <a:r>
              <a:rPr lang="en-US" sz="2800" dirty="0"/>
              <a:t>In what ways are Christians hated for the sake of the name of Jesus? </a:t>
            </a:r>
          </a:p>
        </p:txBody>
      </p:sp>
    </p:spTree>
    <p:extLst>
      <p:ext uri="{BB962C8B-B14F-4D97-AF65-F5344CB8AC3E}">
        <p14:creationId xmlns:p14="http://schemas.microsoft.com/office/powerpoint/2010/main" val="339673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407096"/>
            <a:ext cx="10515600" cy="4882243"/>
          </a:xfrm>
        </p:spPr>
        <p:txBody>
          <a:bodyPr>
            <a:noAutofit/>
          </a:bodyPr>
          <a:lstStyle/>
          <a:p>
            <a:pPr marL="0" indent="0">
              <a:lnSpc>
                <a:spcPct val="170000"/>
              </a:lnSpc>
              <a:buNone/>
            </a:pPr>
            <a:r>
              <a:rPr lang="en-US" sz="2800" baseline="30000" dirty="0"/>
              <a:t>15 </a:t>
            </a:r>
            <a:r>
              <a:rPr lang="en-US" sz="2800" dirty="0"/>
              <a:t>“So when you see the abomination of desolation spoken of by the prophet Daniel, standing in the holy place (let the reader understand), </a:t>
            </a:r>
            <a:r>
              <a:rPr lang="en-US" sz="2800" baseline="30000" dirty="0"/>
              <a:t>16 </a:t>
            </a:r>
            <a:r>
              <a:rPr lang="en-US" sz="2800" dirty="0"/>
              <a:t>then let those who are in Judea flee to the mountains. </a:t>
            </a:r>
            <a:r>
              <a:rPr lang="en-US" sz="2800" baseline="30000" dirty="0"/>
              <a:t>17 </a:t>
            </a:r>
            <a:r>
              <a:rPr lang="en-US" sz="2800" dirty="0"/>
              <a:t>Let the one who is on the housetop not go down to take what is in his house, </a:t>
            </a:r>
            <a:r>
              <a:rPr lang="en-US" sz="2800" baseline="30000" dirty="0"/>
              <a:t>18 </a:t>
            </a:r>
            <a:r>
              <a:rPr lang="en-US" sz="2800" dirty="0"/>
              <a:t>and let the one who is in the field not turn back to take his cloak. </a:t>
            </a:r>
          </a:p>
        </p:txBody>
      </p:sp>
    </p:spTree>
    <p:extLst>
      <p:ext uri="{BB962C8B-B14F-4D97-AF65-F5344CB8AC3E}">
        <p14:creationId xmlns:p14="http://schemas.microsoft.com/office/powerpoint/2010/main" val="1991520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407096"/>
            <a:ext cx="10515600" cy="4882243"/>
          </a:xfrm>
        </p:spPr>
        <p:txBody>
          <a:bodyPr>
            <a:noAutofit/>
          </a:bodyPr>
          <a:lstStyle/>
          <a:p>
            <a:pPr marL="0" indent="0">
              <a:lnSpc>
                <a:spcPct val="170000"/>
              </a:lnSpc>
              <a:buNone/>
            </a:pPr>
            <a:r>
              <a:rPr lang="en-US" sz="2800" b="1" baseline="30000" dirty="0"/>
              <a:t>19 </a:t>
            </a:r>
            <a:r>
              <a:rPr lang="en-US" sz="2800" dirty="0"/>
              <a:t>And alas for women who are pregnant and for those who are nursing infants in those days! </a:t>
            </a:r>
            <a:r>
              <a:rPr lang="en-US" sz="2800" b="1" baseline="30000" dirty="0"/>
              <a:t>20 </a:t>
            </a:r>
            <a:r>
              <a:rPr lang="en-US" sz="2800" dirty="0"/>
              <a:t>Pray that your flight may not be in winter or on a Sabbath. </a:t>
            </a:r>
            <a:r>
              <a:rPr lang="en-US" sz="2800" b="1" baseline="30000" dirty="0"/>
              <a:t>21 </a:t>
            </a:r>
            <a:r>
              <a:rPr lang="en-US" sz="2800" dirty="0"/>
              <a:t>For then there will be great tribulation, such as has not been from the beginning of the world until now, no, and never will be. </a:t>
            </a:r>
            <a:r>
              <a:rPr lang="en-US" sz="2800" b="1" baseline="30000" dirty="0"/>
              <a:t>22 </a:t>
            </a:r>
            <a:r>
              <a:rPr lang="en-US" sz="2800" dirty="0"/>
              <a:t>And if those days had not been cut short, no human being would be saved. But for the sake of the elect those days will be cut short.</a:t>
            </a:r>
          </a:p>
        </p:txBody>
      </p:sp>
    </p:spTree>
    <p:extLst>
      <p:ext uri="{BB962C8B-B14F-4D97-AF65-F5344CB8AC3E}">
        <p14:creationId xmlns:p14="http://schemas.microsoft.com/office/powerpoint/2010/main" val="4216531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987878"/>
            <a:ext cx="10515600" cy="4882243"/>
          </a:xfrm>
        </p:spPr>
        <p:txBody>
          <a:bodyPr>
            <a:noAutofit/>
          </a:bodyPr>
          <a:lstStyle/>
          <a:p>
            <a:pPr marL="0" indent="0">
              <a:lnSpc>
                <a:spcPct val="170000"/>
              </a:lnSpc>
              <a:buNone/>
            </a:pPr>
            <a:r>
              <a:rPr lang="en-US" sz="2800" baseline="30000" dirty="0"/>
              <a:t>23 </a:t>
            </a:r>
            <a:r>
              <a:rPr lang="en-US" sz="2800" dirty="0"/>
              <a:t>Then if anyone says to you, ‘Look, here is the Christ!’ or ‘There he is!’ do not believe it. </a:t>
            </a:r>
            <a:r>
              <a:rPr lang="en-US" sz="2800" baseline="30000" dirty="0"/>
              <a:t>24 </a:t>
            </a:r>
            <a:r>
              <a:rPr lang="en-US" sz="2800" dirty="0"/>
              <a:t>For false </a:t>
            </a:r>
            <a:r>
              <a:rPr lang="en-US" sz="2800" dirty="0" err="1"/>
              <a:t>christs</a:t>
            </a:r>
            <a:r>
              <a:rPr lang="en-US" sz="2800" dirty="0"/>
              <a:t> and false prophets will arise and perform great signs and wonders, so as to lead astray, if possible, even the elect. </a:t>
            </a:r>
            <a:r>
              <a:rPr lang="en-US" sz="2800" baseline="30000" dirty="0"/>
              <a:t>25 </a:t>
            </a:r>
            <a:r>
              <a:rPr lang="en-US" sz="2800" dirty="0"/>
              <a:t>See, I have told you beforehand. </a:t>
            </a:r>
            <a:r>
              <a:rPr lang="en-US" sz="2800" baseline="30000" dirty="0"/>
              <a:t>26 </a:t>
            </a:r>
            <a:r>
              <a:rPr lang="en-US" sz="2800" dirty="0"/>
              <a:t>So, if they say to you, ‘Look, he is in the wilderness,’ do not go out. If they say, ‘Look, he is in the inner rooms,’ do not believe it. </a:t>
            </a:r>
          </a:p>
        </p:txBody>
      </p:sp>
    </p:spTree>
    <p:extLst>
      <p:ext uri="{BB962C8B-B14F-4D97-AF65-F5344CB8AC3E}">
        <p14:creationId xmlns:p14="http://schemas.microsoft.com/office/powerpoint/2010/main" val="4089337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ing Point Template" id="{5D7B1CBF-CEF8-AC4D-AB9C-A047ABA99877}" vid="{87BF54A9-BFB8-E04E-B73B-76E163C49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6469</TotalTime>
  <Words>1487</Words>
  <Application>Microsoft Macintosh PowerPoint</Application>
  <PresentationFormat>Widescreen</PresentationFormat>
  <Paragraphs>36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Avenir Book</vt:lpstr>
      <vt:lpstr>Avenir Light</vt:lpstr>
      <vt:lpstr>Calibri</vt:lpstr>
      <vt:lpstr>Office Theme</vt:lpstr>
      <vt:lpstr>Week 28 Matthew 24</vt:lpstr>
      <vt:lpstr>PowerPoint Presentation</vt:lpstr>
      <vt:lpstr>PowerPoint Presentation</vt:lpstr>
      <vt:lpstr>PowerPoint Presentation</vt:lpstr>
      <vt:lpstr>PowerPoint Presentation</vt:lpstr>
      <vt:lpstr>Talking Point 1: The first sign of the end times was the destruction of the temple in 70 AD.      </vt:lpstr>
      <vt:lpstr>PowerPoint Presentation</vt:lpstr>
      <vt:lpstr>PowerPoint Presentation</vt:lpstr>
      <vt:lpstr>PowerPoint Presentation</vt:lpstr>
      <vt:lpstr>PowerPoint Presentation</vt:lpstr>
      <vt:lpstr>PowerPoint Presentation</vt:lpstr>
      <vt:lpstr>PowerPoint Presentation</vt:lpstr>
      <vt:lpstr>Talking Point 2: No one knows when it will happen, but when Christ comes back, we will all know it is happening!  </vt:lpstr>
      <vt:lpstr>PowerPoint Presentation</vt:lpstr>
      <vt:lpstr>PowerPoint Presentation</vt:lpstr>
      <vt:lpstr>PowerPoint Presentation</vt:lpstr>
      <vt:lpstr>PowerPoint Presentation</vt:lpstr>
      <vt:lpstr>PowerPoint Presentation</vt:lpstr>
      <vt:lpstr>Talking Point 3: Though there are signs, no one knows when it will actually happen, so just be ready all the time! </vt:lpstr>
      <vt:lpstr>Challenges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CAN WE TRUST THE BIBLE?</dc:title>
  <dc:creator>Jason Snyder</dc:creator>
  <cp:lastModifiedBy>Matt Mullins</cp:lastModifiedBy>
  <cp:revision>110</cp:revision>
  <cp:lastPrinted>2020-07-07T17:39:11Z</cp:lastPrinted>
  <dcterms:created xsi:type="dcterms:W3CDTF">2020-04-14T21:31:30Z</dcterms:created>
  <dcterms:modified xsi:type="dcterms:W3CDTF">2021-02-17T20:42:24Z</dcterms:modified>
</cp:coreProperties>
</file>