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handoutMasterIdLst>
    <p:handoutMasterId r:id="rId24"/>
  </p:handoutMasterIdLst>
  <p:sldIdLst>
    <p:sldId id="297" r:id="rId2"/>
    <p:sldId id="317" r:id="rId3"/>
    <p:sldId id="319" r:id="rId4"/>
    <p:sldId id="339" r:id="rId5"/>
    <p:sldId id="324" r:id="rId6"/>
    <p:sldId id="325" r:id="rId7"/>
    <p:sldId id="273" r:id="rId8"/>
    <p:sldId id="313" r:id="rId9"/>
    <p:sldId id="329" r:id="rId10"/>
    <p:sldId id="340" r:id="rId11"/>
    <p:sldId id="341" r:id="rId12"/>
    <p:sldId id="342" r:id="rId13"/>
    <p:sldId id="328" r:id="rId14"/>
    <p:sldId id="286" r:id="rId15"/>
    <p:sldId id="299" r:id="rId16"/>
    <p:sldId id="338" r:id="rId17"/>
    <p:sldId id="343" r:id="rId18"/>
    <p:sldId id="344" r:id="rId19"/>
    <p:sldId id="345" r:id="rId20"/>
    <p:sldId id="295" r:id="rId21"/>
    <p:sldId id="29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233"/>
    <p:restoredTop sz="96654"/>
  </p:normalViewPr>
  <p:slideViewPr>
    <p:cSldViewPr snapToGrid="0" snapToObjects="1">
      <p:cViewPr varScale="1">
        <p:scale>
          <a:sx n="111" d="100"/>
          <a:sy n="111" d="100"/>
        </p:scale>
        <p:origin x="328" y="19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63" d="100"/>
          <a:sy n="63" d="100"/>
        </p:scale>
        <p:origin x="367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9DF6ECE-7914-2E4C-9CF8-F5EA1A22C6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FCA8DE1-CF69-3049-9B92-EEEF12D0215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9A1EC7B-1EA9-7F47-887B-C96E0AA6F9D4}" type="datetimeFigureOut">
              <a:rPr lang="en-US" smtClean="0"/>
              <a:t>2/24/21</a:t>
            </a:fld>
            <a:endParaRPr lang="en-US"/>
          </a:p>
        </p:txBody>
      </p:sp>
      <p:sp>
        <p:nvSpPr>
          <p:cNvPr id="4" name="Footer Placeholder 3">
            <a:extLst>
              <a:ext uri="{FF2B5EF4-FFF2-40B4-BE49-F238E27FC236}">
                <a16:creationId xmlns:a16="http://schemas.microsoft.com/office/drawing/2014/main" id="{680789C5-AB4B-9E45-9A45-3D841BBCE8F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7C8968B-ABE1-2A43-A2FC-AFCEF102C1D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256A09E-1B4F-3644-B64F-FB3AB2F4E462}" type="slidenum">
              <a:rPr lang="en-US" smtClean="0"/>
              <a:t>‹#›</a:t>
            </a:fld>
            <a:endParaRPr lang="en-US"/>
          </a:p>
        </p:txBody>
      </p:sp>
    </p:spTree>
    <p:extLst>
      <p:ext uri="{BB962C8B-B14F-4D97-AF65-F5344CB8AC3E}">
        <p14:creationId xmlns:p14="http://schemas.microsoft.com/office/powerpoint/2010/main" val="27957350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F08ACC-CB4A-2640-8AFC-8C4B164967E9}" type="datetimeFigureOut">
              <a:rPr lang="en-US" smtClean="0"/>
              <a:t>2/24/21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A0B636-FD23-D344-8EEB-70B95EAC101A}" type="slidenum">
              <a:rPr lang="en-US" smtClean="0"/>
              <a:t>‹#›</a:t>
            </a:fld>
            <a:endParaRPr lang="en-US"/>
          </a:p>
        </p:txBody>
      </p:sp>
    </p:spTree>
    <p:extLst>
      <p:ext uri="{BB962C8B-B14F-4D97-AF65-F5344CB8AC3E}">
        <p14:creationId xmlns:p14="http://schemas.microsoft.com/office/powerpoint/2010/main" val="2015065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B4324-BB28-0C40-8F0A-7A71F5B07E0E}"/>
              </a:ext>
            </a:extLst>
          </p:cNvPr>
          <p:cNvSpPr>
            <a:spLocks noGrp="1"/>
          </p:cNvSpPr>
          <p:nvPr>
            <p:ph type="ctrTitle" hasCustomPrompt="1"/>
          </p:nvPr>
        </p:nvSpPr>
        <p:spPr>
          <a:xfrm>
            <a:off x="4652319" y="2100649"/>
            <a:ext cx="7002162" cy="2076123"/>
          </a:xfrm>
        </p:spPr>
        <p:txBody>
          <a:bodyPr anchor="b">
            <a:normAutofit/>
          </a:bodyPr>
          <a:lstStyle>
            <a:lvl1pPr algn="ctr">
              <a:defRPr sz="5400" b="0" i="0" spc="50" baseline="0">
                <a:solidFill>
                  <a:schemeClr val="bg1"/>
                </a:solidFill>
                <a:latin typeface="Avenir Light" panose="020B0402020203020204" pitchFamily="34" charset="77"/>
                <a:cs typeface="Arial Narrow"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4BF8D56A-9FB7-3245-A75E-E0E375346A3C}"/>
              </a:ext>
            </a:extLst>
          </p:cNvPr>
          <p:cNvSpPr>
            <a:spLocks noGrp="1"/>
          </p:cNvSpPr>
          <p:nvPr>
            <p:ph type="subTitle" idx="1"/>
          </p:nvPr>
        </p:nvSpPr>
        <p:spPr>
          <a:xfrm>
            <a:off x="5145559" y="4335965"/>
            <a:ext cx="6015681" cy="1655762"/>
          </a:xfrm>
        </p:spPr>
        <p:txBody>
          <a:bodyPr/>
          <a:lstStyle>
            <a:lvl1pPr marL="0" indent="0" algn="ctr">
              <a:buNone/>
              <a:defRPr sz="2400" b="0" i="0">
                <a:solidFill>
                  <a:schemeClr val="bg1"/>
                </a:solidFill>
                <a:latin typeface="Avenir Light" panose="020B0402020203020204" pitchFamily="34" charset="77"/>
                <a:cs typeface="Arial Narrow"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29E25A8F-5E9A-2944-881C-BFA998A13995}"/>
              </a:ext>
            </a:extLst>
          </p:cNvPr>
          <p:cNvSpPr>
            <a:spLocks noGrp="1"/>
          </p:cNvSpPr>
          <p:nvPr>
            <p:ph type="dt" sz="half" idx="10"/>
          </p:nvPr>
        </p:nvSpPr>
        <p:spPr/>
        <p:txBody>
          <a:bodyPr/>
          <a:lstStyle/>
          <a:p>
            <a:fld id="{BB427CC3-1A5F-634D-8DE5-225621D74D0D}" type="datetimeFigureOut">
              <a:rPr lang="en-US" smtClean="0"/>
              <a:t>2/24/21</a:t>
            </a:fld>
            <a:endParaRPr lang="en-US"/>
          </a:p>
        </p:txBody>
      </p:sp>
      <p:sp>
        <p:nvSpPr>
          <p:cNvPr id="5" name="Footer Placeholder 4">
            <a:extLst>
              <a:ext uri="{FF2B5EF4-FFF2-40B4-BE49-F238E27FC236}">
                <a16:creationId xmlns:a16="http://schemas.microsoft.com/office/drawing/2014/main" id="{1615C158-6A4F-594A-9D86-2A90818DA0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44FDA8-EA26-5B42-A972-35C6FE94D530}"/>
              </a:ext>
            </a:extLst>
          </p:cNvPr>
          <p:cNvSpPr>
            <a:spLocks noGrp="1"/>
          </p:cNvSpPr>
          <p:nvPr>
            <p:ph type="sldNum" sz="quarter" idx="12"/>
          </p:nvPr>
        </p:nvSpPr>
        <p:spPr/>
        <p:txBody>
          <a:bodyPr/>
          <a:lstStyle/>
          <a:p>
            <a:fld id="{03897BD8-F7F9-BB47-AB1C-4E4CDB79E8CF}" type="slidenum">
              <a:rPr lang="en-US" smtClean="0"/>
              <a:t>‹#›</a:t>
            </a:fld>
            <a:endParaRPr lang="en-US"/>
          </a:p>
        </p:txBody>
      </p:sp>
      <p:pic>
        <p:nvPicPr>
          <p:cNvPr id="7" name="Picture 6" descr="C:\Users\mscott\Desktop\Starting Point Mockup.png">
            <a:extLst>
              <a:ext uri="{FF2B5EF4-FFF2-40B4-BE49-F238E27FC236}">
                <a16:creationId xmlns:a16="http://schemas.microsoft.com/office/drawing/2014/main" id="{7DA9EB2A-A333-AF44-823F-5BA89FD9C46D}"/>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704327">
            <a:off x="-165600" y="2074800"/>
            <a:ext cx="5479853" cy="4293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2774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A29A8-8F94-D64D-A2B3-B936D3904BB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3EF455-17D8-5848-9872-641BCEC2F1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66A09A-E88C-FB45-B0BC-5D5A4F0947C0}"/>
              </a:ext>
            </a:extLst>
          </p:cNvPr>
          <p:cNvSpPr>
            <a:spLocks noGrp="1"/>
          </p:cNvSpPr>
          <p:nvPr>
            <p:ph type="dt" sz="half" idx="10"/>
          </p:nvPr>
        </p:nvSpPr>
        <p:spPr/>
        <p:txBody>
          <a:bodyPr/>
          <a:lstStyle/>
          <a:p>
            <a:fld id="{BB427CC3-1A5F-634D-8DE5-225621D74D0D}" type="datetimeFigureOut">
              <a:rPr lang="en-US" smtClean="0"/>
              <a:t>2/24/21</a:t>
            </a:fld>
            <a:endParaRPr lang="en-US"/>
          </a:p>
        </p:txBody>
      </p:sp>
      <p:sp>
        <p:nvSpPr>
          <p:cNvPr id="5" name="Footer Placeholder 4">
            <a:extLst>
              <a:ext uri="{FF2B5EF4-FFF2-40B4-BE49-F238E27FC236}">
                <a16:creationId xmlns:a16="http://schemas.microsoft.com/office/drawing/2014/main" id="{9C9DD888-9D7A-0549-8518-467F23D99E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1CFC2E-A98F-C543-92A5-DC71A257541C}"/>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3485569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669226-52DA-C441-99E3-2D47ABCCB8F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F55E7D-3552-894A-BAEE-6538C43C9D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92024D-6D7D-2E4F-BE04-A7160E84832A}"/>
              </a:ext>
            </a:extLst>
          </p:cNvPr>
          <p:cNvSpPr>
            <a:spLocks noGrp="1"/>
          </p:cNvSpPr>
          <p:nvPr>
            <p:ph type="dt" sz="half" idx="10"/>
          </p:nvPr>
        </p:nvSpPr>
        <p:spPr/>
        <p:txBody>
          <a:bodyPr/>
          <a:lstStyle/>
          <a:p>
            <a:fld id="{BB427CC3-1A5F-634D-8DE5-225621D74D0D}" type="datetimeFigureOut">
              <a:rPr lang="en-US" smtClean="0"/>
              <a:t>2/24/21</a:t>
            </a:fld>
            <a:endParaRPr lang="en-US"/>
          </a:p>
        </p:txBody>
      </p:sp>
      <p:sp>
        <p:nvSpPr>
          <p:cNvPr id="5" name="Footer Placeholder 4">
            <a:extLst>
              <a:ext uri="{FF2B5EF4-FFF2-40B4-BE49-F238E27FC236}">
                <a16:creationId xmlns:a16="http://schemas.microsoft.com/office/drawing/2014/main" id="{1A5D27A2-E6B6-A848-A080-73B21B90F1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5DFD44-A891-9042-B7FC-6E95721E4CA1}"/>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223784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7F715-6BE6-324C-A9DF-AC99F2F31415}"/>
              </a:ext>
            </a:extLst>
          </p:cNvPr>
          <p:cNvSpPr>
            <a:spLocks noGrp="1"/>
          </p:cNvSpPr>
          <p:nvPr>
            <p:ph type="title" hasCustomPrompt="1"/>
          </p:nvPr>
        </p:nvSpPr>
        <p:spPr/>
        <p:txBody>
          <a:bodyPr/>
          <a:lstStyle/>
          <a:p>
            <a:r>
              <a:rPr lang="en-US" dirty="0"/>
              <a:t>Talking Point 1</a:t>
            </a:r>
          </a:p>
        </p:txBody>
      </p:sp>
      <p:sp>
        <p:nvSpPr>
          <p:cNvPr id="3" name="Content Placeholder 2">
            <a:extLst>
              <a:ext uri="{FF2B5EF4-FFF2-40B4-BE49-F238E27FC236}">
                <a16:creationId xmlns:a16="http://schemas.microsoft.com/office/drawing/2014/main" id="{6594DE02-7773-EF46-94A8-2A7C127012E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20AF41-4282-1B4C-A97A-BBCF6833EF4C}"/>
              </a:ext>
            </a:extLst>
          </p:cNvPr>
          <p:cNvSpPr>
            <a:spLocks noGrp="1"/>
          </p:cNvSpPr>
          <p:nvPr>
            <p:ph type="dt" sz="half" idx="10"/>
          </p:nvPr>
        </p:nvSpPr>
        <p:spPr/>
        <p:txBody>
          <a:bodyPr/>
          <a:lstStyle/>
          <a:p>
            <a:fld id="{BB427CC3-1A5F-634D-8DE5-225621D74D0D}" type="datetimeFigureOut">
              <a:rPr lang="en-US" smtClean="0"/>
              <a:t>2/24/21</a:t>
            </a:fld>
            <a:endParaRPr lang="en-US"/>
          </a:p>
        </p:txBody>
      </p:sp>
      <p:sp>
        <p:nvSpPr>
          <p:cNvPr id="5" name="Footer Placeholder 4">
            <a:extLst>
              <a:ext uri="{FF2B5EF4-FFF2-40B4-BE49-F238E27FC236}">
                <a16:creationId xmlns:a16="http://schemas.microsoft.com/office/drawing/2014/main" id="{B786F8D5-C41A-C14A-AE12-62AE92C15F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D79F5F-C5E3-F24E-B82D-7747A2F8A7E9}"/>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781817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C9FC5-9C8D-0A4E-8793-C8E4D11D7A9E}"/>
              </a:ext>
            </a:extLst>
          </p:cNvPr>
          <p:cNvSpPr>
            <a:spLocks noGrp="1"/>
          </p:cNvSpPr>
          <p:nvPr>
            <p:ph type="title" hasCustomPrompt="1"/>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8C1AC6FF-E3F2-984E-AC93-FB7ED620E3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B6CFC7-B418-ED43-830A-C97BA43DCFFB}"/>
              </a:ext>
            </a:extLst>
          </p:cNvPr>
          <p:cNvSpPr>
            <a:spLocks noGrp="1"/>
          </p:cNvSpPr>
          <p:nvPr>
            <p:ph type="dt" sz="half" idx="10"/>
          </p:nvPr>
        </p:nvSpPr>
        <p:spPr/>
        <p:txBody>
          <a:bodyPr/>
          <a:lstStyle/>
          <a:p>
            <a:fld id="{BB427CC3-1A5F-634D-8DE5-225621D74D0D}" type="datetimeFigureOut">
              <a:rPr lang="en-US" smtClean="0"/>
              <a:t>2/24/21</a:t>
            </a:fld>
            <a:endParaRPr lang="en-US"/>
          </a:p>
        </p:txBody>
      </p:sp>
      <p:sp>
        <p:nvSpPr>
          <p:cNvPr id="5" name="Footer Placeholder 4">
            <a:extLst>
              <a:ext uri="{FF2B5EF4-FFF2-40B4-BE49-F238E27FC236}">
                <a16:creationId xmlns:a16="http://schemas.microsoft.com/office/drawing/2014/main" id="{B9EE9228-29D3-3D46-81CF-7D8834DB8D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13040D-324E-C24F-A2E3-2C7B9B4D76D6}"/>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2158758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C018F-84AC-5E4C-A36A-9914D271252A}"/>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5074E3F2-73B7-294A-8BB4-E96FE1B9483B}"/>
              </a:ext>
            </a:extLst>
          </p:cNvPr>
          <p:cNvSpPr>
            <a:spLocks noGrp="1"/>
          </p:cNvSpPr>
          <p:nvPr>
            <p:ph sz="half" idx="1"/>
          </p:nvPr>
        </p:nvSpPr>
        <p:spPr>
          <a:xfrm>
            <a:off x="838200" y="2248927"/>
            <a:ext cx="5181600" cy="39280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F0D2D2D-1D9E-3447-8826-E03E33723885}"/>
              </a:ext>
            </a:extLst>
          </p:cNvPr>
          <p:cNvSpPr>
            <a:spLocks noGrp="1"/>
          </p:cNvSpPr>
          <p:nvPr>
            <p:ph sz="half" idx="2"/>
          </p:nvPr>
        </p:nvSpPr>
        <p:spPr>
          <a:xfrm>
            <a:off x="6172200" y="2248927"/>
            <a:ext cx="5181600" cy="39280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FE68326-4C89-6145-9C7C-6E1E41EF6411}"/>
              </a:ext>
            </a:extLst>
          </p:cNvPr>
          <p:cNvSpPr>
            <a:spLocks noGrp="1"/>
          </p:cNvSpPr>
          <p:nvPr>
            <p:ph type="dt" sz="half" idx="10"/>
          </p:nvPr>
        </p:nvSpPr>
        <p:spPr/>
        <p:txBody>
          <a:bodyPr/>
          <a:lstStyle/>
          <a:p>
            <a:fld id="{BB427CC3-1A5F-634D-8DE5-225621D74D0D}" type="datetimeFigureOut">
              <a:rPr lang="en-US" smtClean="0"/>
              <a:t>2/24/21</a:t>
            </a:fld>
            <a:endParaRPr lang="en-US"/>
          </a:p>
        </p:txBody>
      </p:sp>
      <p:sp>
        <p:nvSpPr>
          <p:cNvPr id="6" name="Footer Placeholder 5">
            <a:extLst>
              <a:ext uri="{FF2B5EF4-FFF2-40B4-BE49-F238E27FC236}">
                <a16:creationId xmlns:a16="http://schemas.microsoft.com/office/drawing/2014/main" id="{48CF3FBD-A613-DD4F-8B80-DE2E6A3AB3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059C1A-4438-1E40-8826-40814A515776}"/>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2009314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C6A4F-2E51-1640-8CA9-CB8071D9E45C}"/>
              </a:ext>
            </a:extLst>
          </p:cNvPr>
          <p:cNvSpPr>
            <a:spLocks noGrp="1"/>
          </p:cNvSpPr>
          <p:nvPr>
            <p:ph type="title" hasCustomPrompt="1"/>
          </p:nvPr>
        </p:nvSpPr>
        <p:spPr>
          <a:xfrm>
            <a:off x="836612" y="655508"/>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132FA1D5-1D2C-FF4E-B286-DA7D702D9D22}"/>
              </a:ext>
            </a:extLst>
          </p:cNvPr>
          <p:cNvSpPr>
            <a:spLocks noGrp="1"/>
          </p:cNvSpPr>
          <p:nvPr>
            <p:ph type="body" idx="1"/>
          </p:nvPr>
        </p:nvSpPr>
        <p:spPr>
          <a:xfrm>
            <a:off x="836612" y="198107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8F5AEC-7178-5A40-8C9A-6A351E181ED3}"/>
              </a:ext>
            </a:extLst>
          </p:cNvPr>
          <p:cNvSpPr>
            <a:spLocks noGrp="1"/>
          </p:cNvSpPr>
          <p:nvPr>
            <p:ph sz="half" idx="2"/>
          </p:nvPr>
        </p:nvSpPr>
        <p:spPr>
          <a:xfrm>
            <a:off x="839788" y="2804983"/>
            <a:ext cx="5157787" cy="33846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D989A73D-0F65-4A46-889A-7E94881E1B58}"/>
              </a:ext>
            </a:extLst>
          </p:cNvPr>
          <p:cNvSpPr>
            <a:spLocks noGrp="1"/>
          </p:cNvSpPr>
          <p:nvPr>
            <p:ph type="body" sz="quarter" idx="3"/>
          </p:nvPr>
        </p:nvSpPr>
        <p:spPr>
          <a:xfrm>
            <a:off x="6169024" y="198107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091D21-1B96-DB47-9E1E-0B8F9F8E2C28}"/>
              </a:ext>
            </a:extLst>
          </p:cNvPr>
          <p:cNvSpPr>
            <a:spLocks noGrp="1"/>
          </p:cNvSpPr>
          <p:nvPr>
            <p:ph sz="quarter" idx="4"/>
          </p:nvPr>
        </p:nvSpPr>
        <p:spPr>
          <a:xfrm>
            <a:off x="6172200" y="2804983"/>
            <a:ext cx="5183188" cy="33846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F4784BE0-D4A2-754D-AF27-1B905CCB46BF}"/>
              </a:ext>
            </a:extLst>
          </p:cNvPr>
          <p:cNvSpPr>
            <a:spLocks noGrp="1"/>
          </p:cNvSpPr>
          <p:nvPr>
            <p:ph type="dt" sz="half" idx="10"/>
          </p:nvPr>
        </p:nvSpPr>
        <p:spPr/>
        <p:txBody>
          <a:bodyPr/>
          <a:lstStyle/>
          <a:p>
            <a:fld id="{BB427CC3-1A5F-634D-8DE5-225621D74D0D}" type="datetimeFigureOut">
              <a:rPr lang="en-US" smtClean="0"/>
              <a:t>2/24/21</a:t>
            </a:fld>
            <a:endParaRPr lang="en-US"/>
          </a:p>
        </p:txBody>
      </p:sp>
      <p:sp>
        <p:nvSpPr>
          <p:cNvPr id="8" name="Footer Placeholder 7">
            <a:extLst>
              <a:ext uri="{FF2B5EF4-FFF2-40B4-BE49-F238E27FC236}">
                <a16:creationId xmlns:a16="http://schemas.microsoft.com/office/drawing/2014/main" id="{49CACE51-4114-B643-BDB6-4392ACCBFEF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73DD068-02C2-0E4D-8E9A-DD66D9399927}"/>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1538332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5CFF5-04A7-8D49-8381-B5BFC815FFC4}"/>
              </a:ext>
            </a:extLst>
          </p:cNvPr>
          <p:cNvSpPr>
            <a:spLocks noGrp="1"/>
          </p:cNvSpPr>
          <p:nvPr>
            <p:ph type="title" hasCustomPrompt="1"/>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20ACB430-009F-9442-AA20-EF909B2C269E}"/>
              </a:ext>
            </a:extLst>
          </p:cNvPr>
          <p:cNvSpPr>
            <a:spLocks noGrp="1"/>
          </p:cNvSpPr>
          <p:nvPr>
            <p:ph type="dt" sz="half" idx="10"/>
          </p:nvPr>
        </p:nvSpPr>
        <p:spPr/>
        <p:txBody>
          <a:bodyPr/>
          <a:lstStyle/>
          <a:p>
            <a:fld id="{BB427CC3-1A5F-634D-8DE5-225621D74D0D}" type="datetimeFigureOut">
              <a:rPr lang="en-US" smtClean="0"/>
              <a:t>2/24/21</a:t>
            </a:fld>
            <a:endParaRPr lang="en-US"/>
          </a:p>
        </p:txBody>
      </p:sp>
      <p:sp>
        <p:nvSpPr>
          <p:cNvPr id="4" name="Footer Placeholder 3">
            <a:extLst>
              <a:ext uri="{FF2B5EF4-FFF2-40B4-BE49-F238E27FC236}">
                <a16:creationId xmlns:a16="http://schemas.microsoft.com/office/drawing/2014/main" id="{F246BFB0-4CAF-284D-A3FA-FED24382968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0464491-4B26-E942-9D11-BDCE3130187B}"/>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630155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EFB6DC-190E-1543-8E45-6A55BF51B718}"/>
              </a:ext>
            </a:extLst>
          </p:cNvPr>
          <p:cNvSpPr>
            <a:spLocks noGrp="1"/>
          </p:cNvSpPr>
          <p:nvPr>
            <p:ph type="dt" sz="half" idx="10"/>
          </p:nvPr>
        </p:nvSpPr>
        <p:spPr/>
        <p:txBody>
          <a:bodyPr/>
          <a:lstStyle/>
          <a:p>
            <a:fld id="{BB427CC3-1A5F-634D-8DE5-225621D74D0D}" type="datetimeFigureOut">
              <a:rPr lang="en-US" smtClean="0"/>
              <a:t>2/24/21</a:t>
            </a:fld>
            <a:endParaRPr lang="en-US"/>
          </a:p>
        </p:txBody>
      </p:sp>
      <p:sp>
        <p:nvSpPr>
          <p:cNvPr id="3" name="Footer Placeholder 2">
            <a:extLst>
              <a:ext uri="{FF2B5EF4-FFF2-40B4-BE49-F238E27FC236}">
                <a16:creationId xmlns:a16="http://schemas.microsoft.com/office/drawing/2014/main" id="{3EA70AE7-1EC1-BE46-8BFC-BD510B307E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3B0053-E5BE-9F4E-B5D9-C1BE9CC1E176}"/>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2048607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9949C-763A-6D42-8E35-FE6CD7F549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D6E650-12DB-3649-8AD0-65C3526FFE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AF904A1-134E-784C-9FA2-4F51D44517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C59B8F-2C4B-594D-9202-4920E7162F36}"/>
              </a:ext>
            </a:extLst>
          </p:cNvPr>
          <p:cNvSpPr>
            <a:spLocks noGrp="1"/>
          </p:cNvSpPr>
          <p:nvPr>
            <p:ph type="dt" sz="half" idx="10"/>
          </p:nvPr>
        </p:nvSpPr>
        <p:spPr/>
        <p:txBody>
          <a:bodyPr/>
          <a:lstStyle/>
          <a:p>
            <a:fld id="{BB427CC3-1A5F-634D-8DE5-225621D74D0D}" type="datetimeFigureOut">
              <a:rPr lang="en-US" smtClean="0"/>
              <a:t>2/24/21</a:t>
            </a:fld>
            <a:endParaRPr lang="en-US"/>
          </a:p>
        </p:txBody>
      </p:sp>
      <p:sp>
        <p:nvSpPr>
          <p:cNvPr id="6" name="Footer Placeholder 5">
            <a:extLst>
              <a:ext uri="{FF2B5EF4-FFF2-40B4-BE49-F238E27FC236}">
                <a16:creationId xmlns:a16="http://schemas.microsoft.com/office/drawing/2014/main" id="{2B00DD91-3A95-774B-8F4C-0C3402E146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538194-35D0-514D-AC42-26EA9B3F459E}"/>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491868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8668-DE9E-4E48-8FBC-4E5B518472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0B93C2A-9799-0047-9EF8-44CE4758A3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48F1031-B7A7-974E-9A14-449FDB6346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07CFFD-DF5F-9F44-8C2A-4DFA859B2F1B}"/>
              </a:ext>
            </a:extLst>
          </p:cNvPr>
          <p:cNvSpPr>
            <a:spLocks noGrp="1"/>
          </p:cNvSpPr>
          <p:nvPr>
            <p:ph type="dt" sz="half" idx="10"/>
          </p:nvPr>
        </p:nvSpPr>
        <p:spPr/>
        <p:txBody>
          <a:bodyPr/>
          <a:lstStyle/>
          <a:p>
            <a:fld id="{BB427CC3-1A5F-634D-8DE5-225621D74D0D}" type="datetimeFigureOut">
              <a:rPr lang="en-US" smtClean="0"/>
              <a:t>2/24/21</a:t>
            </a:fld>
            <a:endParaRPr lang="en-US"/>
          </a:p>
        </p:txBody>
      </p:sp>
      <p:sp>
        <p:nvSpPr>
          <p:cNvPr id="6" name="Footer Placeholder 5">
            <a:extLst>
              <a:ext uri="{FF2B5EF4-FFF2-40B4-BE49-F238E27FC236}">
                <a16:creationId xmlns:a16="http://schemas.microsoft.com/office/drawing/2014/main" id="{AD559A19-F45D-E24B-A526-CD89E54B65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E9AC34-7C03-634F-9B34-B95BEDD8671F}"/>
              </a:ext>
            </a:extLst>
          </p:cNvPr>
          <p:cNvSpPr>
            <a:spLocks noGrp="1"/>
          </p:cNvSpPr>
          <p:nvPr>
            <p:ph type="sldNum" sz="quarter" idx="12"/>
          </p:nvPr>
        </p:nvSpPr>
        <p:spPr/>
        <p:txBody>
          <a:bodyPr/>
          <a:lstStyle/>
          <a:p>
            <a:fld id="{03897BD8-F7F9-BB47-AB1C-4E4CDB79E8CF}" type="slidenum">
              <a:rPr lang="en-US" smtClean="0"/>
              <a:t>‹#›</a:t>
            </a:fld>
            <a:endParaRPr lang="en-US"/>
          </a:p>
        </p:txBody>
      </p:sp>
    </p:spTree>
    <p:extLst>
      <p:ext uri="{BB962C8B-B14F-4D97-AF65-F5344CB8AC3E}">
        <p14:creationId xmlns:p14="http://schemas.microsoft.com/office/powerpoint/2010/main" val="3294112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95C815-57A9-BD4C-815B-A3A75DECA7E7}"/>
              </a:ext>
            </a:extLst>
          </p:cNvPr>
          <p:cNvSpPr>
            <a:spLocks noGrp="1"/>
          </p:cNvSpPr>
          <p:nvPr>
            <p:ph type="title"/>
          </p:nvPr>
        </p:nvSpPr>
        <p:spPr>
          <a:xfrm>
            <a:off x="838200" y="743979"/>
            <a:ext cx="10515600" cy="92579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5DC36F0-15BB-CF47-A147-92DD7D3B0754}"/>
              </a:ext>
            </a:extLst>
          </p:cNvPr>
          <p:cNvSpPr>
            <a:spLocks noGrp="1"/>
          </p:cNvSpPr>
          <p:nvPr>
            <p:ph type="body" idx="1"/>
          </p:nvPr>
        </p:nvSpPr>
        <p:spPr>
          <a:xfrm>
            <a:off x="838200" y="1848679"/>
            <a:ext cx="10515600" cy="432828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DAE9237-7776-8D49-A1E2-6EA46D4919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427CC3-1A5F-634D-8DE5-225621D74D0D}" type="datetimeFigureOut">
              <a:rPr lang="en-US" smtClean="0"/>
              <a:t>2/24/21</a:t>
            </a:fld>
            <a:endParaRPr lang="en-US"/>
          </a:p>
        </p:txBody>
      </p:sp>
      <p:sp>
        <p:nvSpPr>
          <p:cNvPr id="5" name="Footer Placeholder 4">
            <a:extLst>
              <a:ext uri="{FF2B5EF4-FFF2-40B4-BE49-F238E27FC236}">
                <a16:creationId xmlns:a16="http://schemas.microsoft.com/office/drawing/2014/main" id="{8CF77096-FA10-8A44-ACFB-1434335636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97B589B-9DD8-E945-AFBE-CE7F23D050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897BD8-F7F9-BB47-AB1C-4E4CDB79E8CF}" type="slidenum">
              <a:rPr lang="en-US" smtClean="0"/>
              <a:t>‹#›</a:t>
            </a:fld>
            <a:endParaRPr lang="en-US"/>
          </a:p>
        </p:txBody>
      </p:sp>
    </p:spTree>
    <p:extLst>
      <p:ext uri="{BB962C8B-B14F-4D97-AF65-F5344CB8AC3E}">
        <p14:creationId xmlns:p14="http://schemas.microsoft.com/office/powerpoint/2010/main" val="35746100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kern="1200" spc="30" baseline="0">
          <a:solidFill>
            <a:schemeClr val="tx1"/>
          </a:solidFill>
          <a:latin typeface="Avenir Light" panose="020B0402020203020204" pitchFamily="34" charset="77"/>
          <a:ea typeface="+mj-ea"/>
          <a:cs typeface="Arial Narrow"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b="0" i="0" kern="1200" spc="30" baseline="0">
          <a:solidFill>
            <a:schemeClr val="tx1"/>
          </a:solidFill>
          <a:latin typeface="Avenir Light" panose="020B0402020203020204" pitchFamily="34" charset="77"/>
          <a:ea typeface="+mn-ea"/>
          <a:cs typeface="Arial Narrow"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b="0" i="0" kern="1200" spc="30" baseline="0">
          <a:solidFill>
            <a:schemeClr val="tx1"/>
          </a:solidFill>
          <a:latin typeface="Avenir Light" panose="020B0402020203020204" pitchFamily="34" charset="77"/>
          <a:ea typeface="+mn-ea"/>
          <a:cs typeface="Arial Narrow"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b="0" i="0" kern="1200" spc="30" baseline="0">
          <a:solidFill>
            <a:schemeClr val="tx1"/>
          </a:solidFill>
          <a:latin typeface="Avenir Light" panose="020B0402020203020204" pitchFamily="34" charset="77"/>
          <a:ea typeface="+mn-ea"/>
          <a:cs typeface="Arial Narrow"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spc="30" baseline="0">
          <a:solidFill>
            <a:schemeClr val="tx1"/>
          </a:solidFill>
          <a:latin typeface="Avenir Light" panose="020B0402020203020204" pitchFamily="34" charset="77"/>
          <a:ea typeface="+mn-ea"/>
          <a:cs typeface="Arial Narrow"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spc="30" baseline="0">
          <a:solidFill>
            <a:schemeClr val="tx1"/>
          </a:solidFill>
          <a:latin typeface="Avenir Light" panose="020B0402020203020204" pitchFamily="34" charset="77"/>
          <a:ea typeface="+mn-ea"/>
          <a:cs typeface="Arial Narrow"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652FF-16C1-C245-8DB4-2E9065C250CF}"/>
              </a:ext>
            </a:extLst>
          </p:cNvPr>
          <p:cNvSpPr>
            <a:spLocks noGrp="1"/>
          </p:cNvSpPr>
          <p:nvPr>
            <p:ph type="title"/>
          </p:nvPr>
        </p:nvSpPr>
        <p:spPr>
          <a:xfrm>
            <a:off x="1172737" y="5204467"/>
            <a:ext cx="10515600" cy="925796"/>
          </a:xfrm>
        </p:spPr>
        <p:txBody>
          <a:bodyPr>
            <a:normAutofit fontScale="90000"/>
          </a:bodyPr>
          <a:lstStyle/>
          <a:p>
            <a:pPr algn="ctr"/>
            <a:r>
              <a:rPr lang="en-US" b="1" dirty="0"/>
              <a:t>Week 25</a:t>
            </a:r>
            <a:br>
              <a:rPr lang="en-US" b="1" dirty="0"/>
            </a:br>
            <a:r>
              <a:rPr lang="en-US" b="1" dirty="0"/>
              <a:t>Matthew 21:23-22:14</a:t>
            </a:r>
            <a:endParaRPr lang="en-US" dirty="0"/>
          </a:p>
        </p:txBody>
      </p:sp>
    </p:spTree>
    <p:extLst>
      <p:ext uri="{BB962C8B-B14F-4D97-AF65-F5344CB8AC3E}">
        <p14:creationId xmlns:p14="http://schemas.microsoft.com/office/powerpoint/2010/main" val="3571686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228192"/>
            <a:ext cx="10515600" cy="4882243"/>
          </a:xfrm>
        </p:spPr>
        <p:txBody>
          <a:bodyPr>
            <a:noAutofit/>
          </a:bodyPr>
          <a:lstStyle/>
          <a:p>
            <a:pPr marL="0" indent="0">
              <a:lnSpc>
                <a:spcPct val="200000"/>
              </a:lnSpc>
              <a:buNone/>
            </a:pPr>
            <a:r>
              <a:rPr lang="en-US" sz="2800" b="1" baseline="30000" dirty="0"/>
              <a:t>39 </a:t>
            </a:r>
            <a:r>
              <a:rPr lang="en-US" sz="2800" dirty="0"/>
              <a:t>And they took him and threw him out of the vineyard and killed him.</a:t>
            </a:r>
            <a:r>
              <a:rPr lang="en-US" sz="2800" b="1" baseline="30000" dirty="0"/>
              <a:t>  40 </a:t>
            </a:r>
            <a:r>
              <a:rPr lang="en-US" sz="2800" dirty="0"/>
              <a:t>When therefore the owner of the vineyard comes, what will he do to those tenants?” </a:t>
            </a:r>
            <a:r>
              <a:rPr lang="en-US" sz="2800" b="1" baseline="30000" dirty="0"/>
              <a:t>41 </a:t>
            </a:r>
            <a:r>
              <a:rPr lang="en-US" sz="2800" dirty="0"/>
              <a:t>They said to him, “He will put those wretches to a miserable death and let out the vineyard to other tenants who will give him the fruits in their seasons.”</a:t>
            </a:r>
          </a:p>
        </p:txBody>
      </p:sp>
    </p:spTree>
    <p:extLst>
      <p:ext uri="{BB962C8B-B14F-4D97-AF65-F5344CB8AC3E}">
        <p14:creationId xmlns:p14="http://schemas.microsoft.com/office/powerpoint/2010/main" val="3828318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377279"/>
            <a:ext cx="10515600" cy="4882243"/>
          </a:xfrm>
        </p:spPr>
        <p:txBody>
          <a:bodyPr>
            <a:noAutofit/>
          </a:bodyPr>
          <a:lstStyle/>
          <a:p>
            <a:pPr marL="0" indent="0">
              <a:lnSpc>
                <a:spcPct val="200000"/>
              </a:lnSpc>
              <a:buNone/>
            </a:pPr>
            <a:r>
              <a:rPr lang="en-US" sz="2800" b="1" baseline="30000" dirty="0"/>
              <a:t>42 </a:t>
            </a:r>
            <a:r>
              <a:rPr lang="en-US" sz="2800" dirty="0"/>
              <a:t>Jesus said to them, “Have you never read in the Scriptures:</a:t>
            </a:r>
          </a:p>
          <a:p>
            <a:pPr marL="0" indent="0">
              <a:lnSpc>
                <a:spcPct val="200000"/>
              </a:lnSpc>
              <a:buNone/>
            </a:pPr>
            <a:r>
              <a:rPr lang="en-US" sz="2800" dirty="0"/>
              <a:t>“‘The stone that the builders rejected</a:t>
            </a:r>
            <a:br>
              <a:rPr lang="en-US" sz="2800" dirty="0"/>
            </a:br>
            <a:r>
              <a:rPr lang="en-US" sz="2800" dirty="0"/>
              <a:t>    has become the cornerstone;</a:t>
            </a:r>
            <a:br>
              <a:rPr lang="en-US" sz="2800" dirty="0"/>
            </a:br>
            <a:r>
              <a:rPr lang="en-US" sz="2800" dirty="0"/>
              <a:t>this was the Lord's doing,</a:t>
            </a:r>
            <a:br>
              <a:rPr lang="en-US" sz="2800" dirty="0"/>
            </a:br>
            <a:r>
              <a:rPr lang="en-US" sz="2800" dirty="0"/>
              <a:t>    and it is marvelous in our eyes’?</a:t>
            </a:r>
          </a:p>
        </p:txBody>
      </p:sp>
    </p:spTree>
    <p:extLst>
      <p:ext uri="{BB962C8B-B14F-4D97-AF65-F5344CB8AC3E}">
        <p14:creationId xmlns:p14="http://schemas.microsoft.com/office/powerpoint/2010/main" val="2000547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248071"/>
            <a:ext cx="10515600" cy="4882243"/>
          </a:xfrm>
        </p:spPr>
        <p:txBody>
          <a:bodyPr>
            <a:noAutofit/>
          </a:bodyPr>
          <a:lstStyle/>
          <a:p>
            <a:pPr marL="0" indent="0">
              <a:lnSpc>
                <a:spcPct val="200000"/>
              </a:lnSpc>
              <a:buNone/>
            </a:pPr>
            <a:r>
              <a:rPr lang="en-US" sz="2800" b="1" baseline="30000" dirty="0"/>
              <a:t>43 </a:t>
            </a:r>
            <a:r>
              <a:rPr lang="en-US" sz="2800" dirty="0"/>
              <a:t>Therefore I tell you, the kingdom of God will be taken away from you and given to a people producing its fruits. </a:t>
            </a:r>
            <a:r>
              <a:rPr lang="en-US" sz="2800" b="1" baseline="30000" dirty="0"/>
              <a:t>44 </a:t>
            </a:r>
            <a:r>
              <a:rPr lang="en-US" sz="2800" dirty="0"/>
              <a:t>And the one who falls on this stone will be broken to pieces; and when it falls on anyone, it will crush him.” </a:t>
            </a:r>
            <a:r>
              <a:rPr lang="en-US" sz="2800" b="1" baseline="30000" dirty="0"/>
              <a:t>45 </a:t>
            </a:r>
            <a:r>
              <a:rPr lang="en-US" sz="2800" dirty="0"/>
              <a:t>When the chief priests and the Pharisees heard his parables, they perceived that he was speaking about them. </a:t>
            </a:r>
          </a:p>
        </p:txBody>
      </p:sp>
    </p:spTree>
    <p:extLst>
      <p:ext uri="{BB962C8B-B14F-4D97-AF65-F5344CB8AC3E}">
        <p14:creationId xmlns:p14="http://schemas.microsoft.com/office/powerpoint/2010/main" val="36604164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665514"/>
            <a:ext cx="10515600" cy="4882243"/>
          </a:xfrm>
        </p:spPr>
        <p:txBody>
          <a:bodyPr>
            <a:noAutofit/>
          </a:bodyPr>
          <a:lstStyle/>
          <a:p>
            <a:pPr marL="0" indent="0">
              <a:lnSpc>
                <a:spcPct val="160000"/>
              </a:lnSpc>
              <a:buNone/>
            </a:pPr>
            <a:r>
              <a:rPr lang="en-US" sz="2800" b="1" baseline="30000" dirty="0"/>
              <a:t>46 </a:t>
            </a:r>
            <a:r>
              <a:rPr lang="en-US" sz="2800" dirty="0"/>
              <a:t>And although they were seeking to arrest him, they feared the crowds, because they held him to be a prophet. </a:t>
            </a:r>
            <a:r>
              <a:rPr lang="en-US" sz="2400" i="1" dirty="0"/>
              <a:t>		</a:t>
            </a:r>
          </a:p>
          <a:p>
            <a:pPr marL="0" indent="0">
              <a:lnSpc>
                <a:spcPct val="160000"/>
              </a:lnSpc>
              <a:buNone/>
              <a:tabLst>
                <a:tab pos="5480050" algn="l"/>
              </a:tabLst>
            </a:pPr>
            <a:r>
              <a:rPr lang="en-US" sz="2400" i="1" dirty="0"/>
              <a:t>		</a:t>
            </a:r>
            <a:r>
              <a:rPr lang="en-US" sz="2800" i="1" dirty="0"/>
              <a:t>- Matthew 21:33-46</a:t>
            </a:r>
            <a:endParaRPr lang="en-US" sz="2800" dirty="0"/>
          </a:p>
        </p:txBody>
      </p:sp>
    </p:spTree>
    <p:extLst>
      <p:ext uri="{BB962C8B-B14F-4D97-AF65-F5344CB8AC3E}">
        <p14:creationId xmlns:p14="http://schemas.microsoft.com/office/powerpoint/2010/main" val="32888703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78495-F49F-EB48-B78B-56478346A584}"/>
              </a:ext>
            </a:extLst>
          </p:cNvPr>
          <p:cNvSpPr>
            <a:spLocks noGrp="1"/>
          </p:cNvSpPr>
          <p:nvPr>
            <p:ph type="title"/>
          </p:nvPr>
        </p:nvSpPr>
        <p:spPr>
          <a:xfrm>
            <a:off x="838200" y="1691036"/>
            <a:ext cx="10515600" cy="1574678"/>
          </a:xfrm>
        </p:spPr>
        <p:txBody>
          <a:bodyPr>
            <a:normAutofit fontScale="90000"/>
          </a:bodyPr>
          <a:lstStyle/>
          <a:p>
            <a:r>
              <a:rPr lang="en-US" b="1" i="1" dirty="0"/>
              <a:t>Talking Point 2: </a:t>
            </a:r>
            <a:r>
              <a:rPr lang="en-US" dirty="0"/>
              <a:t>The world has rejected Jesus, the cornerstone of God’s temple. </a:t>
            </a:r>
            <a:br>
              <a:rPr lang="en-US" dirty="0"/>
            </a:br>
            <a:endParaRPr lang="en-US" b="1" i="1" dirty="0"/>
          </a:p>
        </p:txBody>
      </p:sp>
      <p:sp>
        <p:nvSpPr>
          <p:cNvPr id="3" name="Content Placeholder 2">
            <a:extLst>
              <a:ext uri="{FF2B5EF4-FFF2-40B4-BE49-F238E27FC236}">
                <a16:creationId xmlns:a16="http://schemas.microsoft.com/office/drawing/2014/main" id="{13D97FB6-99A3-7749-9C16-6F4B5479196C}"/>
              </a:ext>
            </a:extLst>
          </p:cNvPr>
          <p:cNvSpPr>
            <a:spLocks noGrp="1"/>
          </p:cNvSpPr>
          <p:nvPr>
            <p:ph idx="1"/>
          </p:nvPr>
        </p:nvSpPr>
        <p:spPr>
          <a:xfrm>
            <a:off x="838200" y="3607402"/>
            <a:ext cx="10515600" cy="4328284"/>
          </a:xfrm>
        </p:spPr>
        <p:txBody>
          <a:bodyPr>
            <a:normAutofit/>
          </a:bodyPr>
          <a:lstStyle/>
          <a:p>
            <a:r>
              <a:rPr lang="en-US" sz="2800" dirty="0"/>
              <a:t>Who do the tenants in this parable represent? Why did they kill the master’s son?</a:t>
            </a:r>
          </a:p>
          <a:p>
            <a:endParaRPr lang="en-US" sz="2800" dirty="0"/>
          </a:p>
          <a:p>
            <a:r>
              <a:rPr lang="en-US" sz="2800" dirty="0"/>
              <a:t>What will happen to those tenants? Is this a just punishment? Why or why not?</a:t>
            </a:r>
          </a:p>
        </p:txBody>
      </p:sp>
    </p:spTree>
    <p:extLst>
      <p:ext uri="{BB962C8B-B14F-4D97-AF65-F5344CB8AC3E}">
        <p14:creationId xmlns:p14="http://schemas.microsoft.com/office/powerpoint/2010/main" val="192011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249491"/>
            <a:ext cx="10515600" cy="4787537"/>
          </a:xfrm>
        </p:spPr>
        <p:txBody>
          <a:bodyPr>
            <a:noAutofit/>
          </a:bodyPr>
          <a:lstStyle/>
          <a:p>
            <a:pPr marL="0" indent="0">
              <a:lnSpc>
                <a:spcPct val="200000"/>
              </a:lnSpc>
              <a:buNone/>
            </a:pPr>
            <a:r>
              <a:rPr lang="en-US" sz="2800" b="1" baseline="30000" dirty="0"/>
              <a:t>1</a:t>
            </a:r>
            <a:r>
              <a:rPr lang="en-US" sz="2800" b="1" dirty="0"/>
              <a:t> </a:t>
            </a:r>
            <a:r>
              <a:rPr lang="en-US" sz="2800" dirty="0"/>
              <a:t>And again Jesus spoke to them in parables, saying, </a:t>
            </a:r>
            <a:r>
              <a:rPr lang="en-US" sz="2800" b="1" baseline="30000" dirty="0"/>
              <a:t>2 </a:t>
            </a:r>
            <a:r>
              <a:rPr lang="en-US" sz="2800" dirty="0"/>
              <a:t>“The kingdom of heaven may be compared to a king who gave a wedding feast for his son, </a:t>
            </a:r>
            <a:r>
              <a:rPr lang="en-US" sz="2800" b="1" baseline="30000" dirty="0"/>
              <a:t>3 </a:t>
            </a:r>
            <a:r>
              <a:rPr lang="en-US" sz="2800" dirty="0"/>
              <a:t>and sent his servants to call those who were invited to the wedding feast, but they would not come. </a:t>
            </a:r>
          </a:p>
        </p:txBody>
      </p:sp>
    </p:spTree>
    <p:extLst>
      <p:ext uri="{BB962C8B-B14F-4D97-AF65-F5344CB8AC3E}">
        <p14:creationId xmlns:p14="http://schemas.microsoft.com/office/powerpoint/2010/main" val="641523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150099"/>
            <a:ext cx="10515600" cy="4787537"/>
          </a:xfrm>
        </p:spPr>
        <p:txBody>
          <a:bodyPr>
            <a:noAutofit/>
          </a:bodyPr>
          <a:lstStyle/>
          <a:p>
            <a:pPr marL="0" indent="0">
              <a:lnSpc>
                <a:spcPct val="200000"/>
              </a:lnSpc>
              <a:buNone/>
            </a:pPr>
            <a:r>
              <a:rPr lang="en-US" sz="2800" b="1" baseline="30000" dirty="0"/>
              <a:t>4 </a:t>
            </a:r>
            <a:r>
              <a:rPr lang="en-US" sz="2800" dirty="0"/>
              <a:t>Again he sent other servants, saying, ‘Tell those who are invited, “See, I have prepared my dinner, my oxen and my fat calves have been slaughtered, and everything is ready. Come to the wedding feast.”’ </a:t>
            </a:r>
            <a:r>
              <a:rPr lang="en-US" sz="2800" b="1" baseline="30000" dirty="0"/>
              <a:t>5 </a:t>
            </a:r>
            <a:r>
              <a:rPr lang="en-US" sz="2800" dirty="0"/>
              <a:t>But they paid no attention and went off, one to his farm, another to his business, </a:t>
            </a:r>
          </a:p>
        </p:txBody>
      </p:sp>
    </p:spTree>
    <p:extLst>
      <p:ext uri="{BB962C8B-B14F-4D97-AF65-F5344CB8AC3E}">
        <p14:creationId xmlns:p14="http://schemas.microsoft.com/office/powerpoint/2010/main" val="921489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035231"/>
            <a:ext cx="10515600" cy="4787537"/>
          </a:xfrm>
        </p:spPr>
        <p:txBody>
          <a:bodyPr>
            <a:noAutofit/>
          </a:bodyPr>
          <a:lstStyle/>
          <a:p>
            <a:pPr marL="0" indent="0">
              <a:lnSpc>
                <a:spcPct val="200000"/>
              </a:lnSpc>
              <a:buNone/>
            </a:pPr>
            <a:r>
              <a:rPr lang="en-US" sz="2800" b="1" baseline="30000" dirty="0"/>
              <a:t>6 </a:t>
            </a:r>
            <a:r>
              <a:rPr lang="en-US" sz="2800" dirty="0"/>
              <a:t>while the rest seized his servants, treated them shamefully, and killed them. </a:t>
            </a:r>
            <a:r>
              <a:rPr lang="en-US" sz="2800" b="1" baseline="30000" dirty="0"/>
              <a:t>7 </a:t>
            </a:r>
            <a:r>
              <a:rPr lang="en-US" sz="2800" dirty="0"/>
              <a:t>The king was angry, and he sent his troops and destroyed those murderers and burned their city. </a:t>
            </a:r>
            <a:r>
              <a:rPr lang="en-US" sz="2800" b="1" baseline="30000" dirty="0"/>
              <a:t>8 </a:t>
            </a:r>
            <a:r>
              <a:rPr lang="en-US" sz="2800" dirty="0"/>
              <a:t>Then he said to his servants, ‘The wedding feast is ready, but those invited were not worthy. </a:t>
            </a:r>
            <a:r>
              <a:rPr lang="en-US" sz="2800" b="1" baseline="30000" dirty="0"/>
              <a:t>9 </a:t>
            </a:r>
            <a:r>
              <a:rPr lang="en-US" sz="2800" dirty="0"/>
              <a:t>Go therefore to the main roads and invite to the wedding feast as many as you find.’</a:t>
            </a:r>
          </a:p>
        </p:txBody>
      </p:sp>
    </p:spTree>
    <p:extLst>
      <p:ext uri="{BB962C8B-B14F-4D97-AF65-F5344CB8AC3E}">
        <p14:creationId xmlns:p14="http://schemas.microsoft.com/office/powerpoint/2010/main" val="12479097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150099"/>
            <a:ext cx="10515600" cy="4787537"/>
          </a:xfrm>
        </p:spPr>
        <p:txBody>
          <a:bodyPr>
            <a:noAutofit/>
          </a:bodyPr>
          <a:lstStyle/>
          <a:p>
            <a:pPr marL="0" indent="0">
              <a:lnSpc>
                <a:spcPct val="200000"/>
              </a:lnSpc>
              <a:buNone/>
            </a:pPr>
            <a:r>
              <a:rPr lang="en-US" sz="2800" b="1" baseline="30000" dirty="0"/>
              <a:t>10 </a:t>
            </a:r>
            <a:r>
              <a:rPr lang="en-US" sz="2800" dirty="0"/>
              <a:t>And those servants went out into the roads and gathered all whom they found, both bad and good. So the wedding hall was filled with guests. </a:t>
            </a:r>
            <a:r>
              <a:rPr lang="en-US" sz="2800" b="1" baseline="30000" dirty="0"/>
              <a:t>11 </a:t>
            </a:r>
            <a:r>
              <a:rPr lang="en-US" sz="2800" dirty="0"/>
              <a:t>“But when the king came in to look at the guests, he saw there a man who had no wedding garment. </a:t>
            </a:r>
          </a:p>
        </p:txBody>
      </p:sp>
    </p:spTree>
    <p:extLst>
      <p:ext uri="{BB962C8B-B14F-4D97-AF65-F5344CB8AC3E}">
        <p14:creationId xmlns:p14="http://schemas.microsoft.com/office/powerpoint/2010/main" val="12289597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150099"/>
            <a:ext cx="10515600" cy="4787537"/>
          </a:xfrm>
        </p:spPr>
        <p:txBody>
          <a:bodyPr>
            <a:noAutofit/>
          </a:bodyPr>
          <a:lstStyle/>
          <a:p>
            <a:pPr marL="0" indent="0">
              <a:lnSpc>
                <a:spcPct val="200000"/>
              </a:lnSpc>
              <a:buNone/>
              <a:tabLst>
                <a:tab pos="5480050" algn="l"/>
              </a:tabLst>
            </a:pPr>
            <a:r>
              <a:rPr lang="en-US" sz="2800" b="1" baseline="30000" dirty="0"/>
              <a:t>12 </a:t>
            </a:r>
            <a:r>
              <a:rPr lang="en-US" sz="2800" dirty="0"/>
              <a:t>And he said to him, ‘Friend, how did you get in here without a wedding garment?’ And he was speechless. </a:t>
            </a:r>
            <a:r>
              <a:rPr lang="en-US" sz="2800" b="1" baseline="30000" dirty="0"/>
              <a:t>13 </a:t>
            </a:r>
            <a:r>
              <a:rPr lang="en-US" sz="2800" dirty="0"/>
              <a:t>Then the king said to the attendants, ‘Bind him hand and foot and cast him into the outer darkness. In that place there will be weeping and gnashing of teeth.’ </a:t>
            </a:r>
            <a:r>
              <a:rPr lang="en-US" sz="2800" b="1" baseline="30000" dirty="0"/>
              <a:t>14 </a:t>
            </a:r>
            <a:r>
              <a:rPr lang="en-US" sz="2800" dirty="0"/>
              <a:t>For many are called, but few are chosen.” 	– Matthew 22:1-14</a:t>
            </a:r>
          </a:p>
        </p:txBody>
      </p:sp>
    </p:spTree>
    <p:extLst>
      <p:ext uri="{BB962C8B-B14F-4D97-AF65-F5344CB8AC3E}">
        <p14:creationId xmlns:p14="http://schemas.microsoft.com/office/powerpoint/2010/main" val="2974405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328167"/>
            <a:ext cx="10515600" cy="4366956"/>
          </a:xfrm>
        </p:spPr>
        <p:txBody>
          <a:bodyPr>
            <a:noAutofit/>
          </a:bodyPr>
          <a:lstStyle/>
          <a:p>
            <a:pPr marL="0" indent="0">
              <a:lnSpc>
                <a:spcPct val="200000"/>
              </a:lnSpc>
              <a:buNone/>
            </a:pPr>
            <a:r>
              <a:rPr lang="en-US" sz="2800" b="1" baseline="30000" dirty="0"/>
              <a:t>23 </a:t>
            </a:r>
            <a:r>
              <a:rPr lang="en-US" sz="2800" dirty="0"/>
              <a:t>And when he entered the temple, the chief priests and the elders of the people came up to him as he was teaching, and said, “By what authority are you doing these things, and who gave you this authority?” </a:t>
            </a:r>
            <a:r>
              <a:rPr lang="en-US" sz="2800" b="1" baseline="30000" dirty="0"/>
              <a:t>24 </a:t>
            </a:r>
            <a:r>
              <a:rPr lang="en-US" sz="2800" dirty="0"/>
              <a:t>Jesus answered them, “I also will ask you one question, and if you tell me the answer, then I also will tell you by what authority I do these things. </a:t>
            </a:r>
          </a:p>
        </p:txBody>
      </p:sp>
    </p:spTree>
    <p:extLst>
      <p:ext uri="{BB962C8B-B14F-4D97-AF65-F5344CB8AC3E}">
        <p14:creationId xmlns:p14="http://schemas.microsoft.com/office/powerpoint/2010/main" val="31239904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78495-F49F-EB48-B78B-56478346A584}"/>
              </a:ext>
            </a:extLst>
          </p:cNvPr>
          <p:cNvSpPr>
            <a:spLocks noGrp="1"/>
          </p:cNvSpPr>
          <p:nvPr>
            <p:ph type="title"/>
          </p:nvPr>
        </p:nvSpPr>
        <p:spPr>
          <a:xfrm>
            <a:off x="838200" y="1691036"/>
            <a:ext cx="10515600" cy="1509364"/>
          </a:xfrm>
        </p:spPr>
        <p:txBody>
          <a:bodyPr>
            <a:normAutofit/>
          </a:bodyPr>
          <a:lstStyle/>
          <a:p>
            <a:r>
              <a:rPr lang="en-US" b="1" i="1" dirty="0"/>
              <a:t>Talking Point 3: </a:t>
            </a:r>
            <a:r>
              <a:rPr lang="en-US" dirty="0"/>
              <a:t>Those who reject Jesus will be punished in the final judgment.</a:t>
            </a:r>
            <a:endParaRPr lang="en-US" b="1" i="1" dirty="0"/>
          </a:p>
        </p:txBody>
      </p:sp>
      <p:sp>
        <p:nvSpPr>
          <p:cNvPr id="3" name="Content Placeholder 2">
            <a:extLst>
              <a:ext uri="{FF2B5EF4-FFF2-40B4-BE49-F238E27FC236}">
                <a16:creationId xmlns:a16="http://schemas.microsoft.com/office/drawing/2014/main" id="{13D97FB6-99A3-7749-9C16-6F4B5479196C}"/>
              </a:ext>
            </a:extLst>
          </p:cNvPr>
          <p:cNvSpPr>
            <a:spLocks noGrp="1"/>
          </p:cNvSpPr>
          <p:nvPr>
            <p:ph idx="1"/>
          </p:nvPr>
        </p:nvSpPr>
        <p:spPr>
          <a:xfrm>
            <a:off x="723900" y="3525759"/>
            <a:ext cx="10515600" cy="4328284"/>
          </a:xfrm>
        </p:spPr>
        <p:txBody>
          <a:bodyPr>
            <a:normAutofit/>
          </a:bodyPr>
          <a:lstStyle/>
          <a:p>
            <a:r>
              <a:rPr lang="en-US" sz="2800" dirty="0"/>
              <a:t>Why didn’t the invited guests go to the wedding? What does this represent? </a:t>
            </a:r>
          </a:p>
          <a:p>
            <a:endParaRPr lang="en-US" sz="2800" dirty="0"/>
          </a:p>
          <a:p>
            <a:r>
              <a:rPr lang="en-US" sz="2800" dirty="0"/>
              <a:t>Why did Jesus say, “Many are called, but few are chosen”? What does that mean?</a:t>
            </a:r>
          </a:p>
        </p:txBody>
      </p:sp>
    </p:spTree>
    <p:extLst>
      <p:ext uri="{BB962C8B-B14F-4D97-AF65-F5344CB8AC3E}">
        <p14:creationId xmlns:p14="http://schemas.microsoft.com/office/powerpoint/2010/main" val="12890519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78495-F49F-EB48-B78B-56478346A584}"/>
              </a:ext>
            </a:extLst>
          </p:cNvPr>
          <p:cNvSpPr>
            <a:spLocks noGrp="1"/>
          </p:cNvSpPr>
          <p:nvPr>
            <p:ph type="title"/>
          </p:nvPr>
        </p:nvSpPr>
        <p:spPr>
          <a:xfrm>
            <a:off x="838200" y="1123795"/>
            <a:ext cx="10515600" cy="925796"/>
          </a:xfrm>
        </p:spPr>
        <p:txBody>
          <a:bodyPr>
            <a:normAutofit/>
          </a:bodyPr>
          <a:lstStyle/>
          <a:p>
            <a:r>
              <a:rPr lang="en-US" b="1" i="1" dirty="0"/>
              <a:t>Challenges</a:t>
            </a:r>
          </a:p>
        </p:txBody>
      </p:sp>
      <p:sp>
        <p:nvSpPr>
          <p:cNvPr id="3" name="Content Placeholder 2">
            <a:extLst>
              <a:ext uri="{FF2B5EF4-FFF2-40B4-BE49-F238E27FC236}">
                <a16:creationId xmlns:a16="http://schemas.microsoft.com/office/drawing/2014/main" id="{13D97FB6-99A3-7749-9C16-6F4B5479196C}"/>
              </a:ext>
            </a:extLst>
          </p:cNvPr>
          <p:cNvSpPr>
            <a:spLocks noGrp="1"/>
          </p:cNvSpPr>
          <p:nvPr>
            <p:ph idx="1"/>
          </p:nvPr>
        </p:nvSpPr>
        <p:spPr>
          <a:xfrm>
            <a:off x="838200" y="2415416"/>
            <a:ext cx="10515600" cy="4328284"/>
          </a:xfrm>
        </p:spPr>
        <p:txBody>
          <a:bodyPr>
            <a:normAutofit/>
          </a:bodyPr>
          <a:lstStyle/>
          <a:p>
            <a:pPr marL="0" indent="0">
              <a:buNone/>
            </a:pPr>
            <a:r>
              <a:rPr lang="en-US" sz="2800" b="1" dirty="0">
                <a:latin typeface="Avenir Book" panose="02000503020000020003" pitchFamily="2" charset="0"/>
              </a:rPr>
              <a:t>THINK:</a:t>
            </a:r>
            <a:r>
              <a:rPr lang="en-US" sz="2800" dirty="0">
                <a:latin typeface="Avenir Book" panose="02000503020000020003" pitchFamily="2" charset="0"/>
              </a:rPr>
              <a:t> Examine your own heart.</a:t>
            </a:r>
          </a:p>
          <a:p>
            <a:pPr marL="0" indent="0">
              <a:buNone/>
            </a:pPr>
            <a:endParaRPr lang="en-US" sz="2800" dirty="0">
              <a:latin typeface="Avenir Book" panose="02000503020000020003" pitchFamily="2" charset="0"/>
              <a:cs typeface="Calibri" panose="020F0502020204030204" pitchFamily="34" charset="0"/>
            </a:endParaRPr>
          </a:p>
          <a:p>
            <a:pPr marL="0" indent="0">
              <a:buNone/>
            </a:pPr>
            <a:r>
              <a:rPr lang="en-US" sz="2800" b="1" dirty="0">
                <a:latin typeface="Avenir Book" panose="02000503020000020003" pitchFamily="2" charset="0"/>
              </a:rPr>
              <a:t>PRAY:</a:t>
            </a:r>
            <a:r>
              <a:rPr lang="en-US" sz="2800" dirty="0">
                <a:latin typeface="Avenir Book" panose="02000503020000020003" pitchFamily="2" charset="0"/>
              </a:rPr>
              <a:t> For anyone you know who has rejected Jesus.</a:t>
            </a:r>
          </a:p>
          <a:p>
            <a:pPr marL="0" indent="0">
              <a:buNone/>
            </a:pPr>
            <a:endParaRPr lang="en-US" sz="2800" dirty="0">
              <a:latin typeface="Avenir Book" panose="02000503020000020003" pitchFamily="2" charset="0"/>
              <a:cs typeface="Calibri" panose="020F0502020204030204" pitchFamily="34" charset="0"/>
            </a:endParaRPr>
          </a:p>
          <a:p>
            <a:pPr marL="0" indent="0">
              <a:buNone/>
            </a:pPr>
            <a:r>
              <a:rPr lang="en-US" sz="2800" b="1" dirty="0">
                <a:latin typeface="Avenir Book" panose="02000503020000020003" pitchFamily="2" charset="0"/>
              </a:rPr>
              <a:t>ACT:</a:t>
            </a:r>
            <a:r>
              <a:rPr lang="en-US" sz="2800" dirty="0">
                <a:latin typeface="Avenir Book" panose="02000503020000020003" pitchFamily="2" charset="0"/>
              </a:rPr>
              <a:t> Share the invitation.</a:t>
            </a:r>
            <a:endParaRPr lang="en-US" sz="2800" dirty="0">
              <a:latin typeface="Avenir Book" panose="02000503020000020003" pitchFamily="2" charset="0"/>
              <a:cs typeface="Calibri" panose="020F0502020204030204" pitchFamily="34" charset="0"/>
            </a:endParaRPr>
          </a:p>
        </p:txBody>
      </p:sp>
    </p:spTree>
    <p:extLst>
      <p:ext uri="{BB962C8B-B14F-4D97-AF65-F5344CB8AC3E}">
        <p14:creationId xmlns:p14="http://schemas.microsoft.com/office/powerpoint/2010/main" val="1226752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238715"/>
            <a:ext cx="10515600" cy="5266291"/>
          </a:xfrm>
        </p:spPr>
        <p:txBody>
          <a:bodyPr>
            <a:normAutofit/>
          </a:bodyPr>
          <a:lstStyle/>
          <a:p>
            <a:pPr marL="0" indent="0">
              <a:lnSpc>
                <a:spcPct val="210000"/>
              </a:lnSpc>
              <a:buNone/>
            </a:pPr>
            <a:r>
              <a:rPr lang="en-US" sz="2800" dirty="0"/>
              <a:t> </a:t>
            </a:r>
            <a:r>
              <a:rPr lang="en-US" sz="2800" b="1" baseline="30000" dirty="0"/>
              <a:t>25 </a:t>
            </a:r>
            <a:r>
              <a:rPr lang="en-US" sz="2800" dirty="0"/>
              <a:t>The baptism of John, from where did it come? From heaven or from man?” And they discussed it among themselves, saying, “If we say, ‘From heaven,’ he will say to us, ‘Why then did you not believe him?’ </a:t>
            </a:r>
            <a:r>
              <a:rPr lang="en-US" sz="2800" b="1" baseline="30000" dirty="0"/>
              <a:t>26 </a:t>
            </a:r>
            <a:r>
              <a:rPr lang="en-US" sz="2800" dirty="0"/>
              <a:t>But if we say, ‘From man,’ we are afraid of the crowd, for they all hold that John was a prophet.”</a:t>
            </a:r>
          </a:p>
        </p:txBody>
      </p:sp>
    </p:spTree>
    <p:extLst>
      <p:ext uri="{BB962C8B-B14F-4D97-AF65-F5344CB8AC3E}">
        <p14:creationId xmlns:p14="http://schemas.microsoft.com/office/powerpoint/2010/main" val="2233259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208897"/>
            <a:ext cx="10515600" cy="5266291"/>
          </a:xfrm>
        </p:spPr>
        <p:txBody>
          <a:bodyPr>
            <a:normAutofit lnSpcReduction="10000"/>
          </a:bodyPr>
          <a:lstStyle/>
          <a:p>
            <a:pPr marL="0" indent="0">
              <a:lnSpc>
                <a:spcPct val="210000"/>
              </a:lnSpc>
              <a:buNone/>
            </a:pPr>
            <a:r>
              <a:rPr lang="en-US" sz="2800" b="1" baseline="30000" dirty="0"/>
              <a:t>27 </a:t>
            </a:r>
            <a:r>
              <a:rPr lang="en-US" sz="2800" dirty="0"/>
              <a:t>So they answered Jesus, “We do not know.” And he said to them, “Neither will I tell you by what authority I do these things.</a:t>
            </a:r>
            <a:r>
              <a:rPr lang="en-US" sz="2800" b="1" baseline="30000" dirty="0"/>
              <a:t> 28 </a:t>
            </a:r>
            <a:r>
              <a:rPr lang="en-US" sz="2800" dirty="0"/>
              <a:t>“What do you think? A man had two sons. And he went to the first and said, ‘Son, go and work in the vineyard today.’ </a:t>
            </a:r>
            <a:r>
              <a:rPr lang="en-US" sz="2800" b="1" baseline="30000" dirty="0"/>
              <a:t>29 </a:t>
            </a:r>
            <a:r>
              <a:rPr lang="en-US" sz="2800" dirty="0"/>
              <a:t>And he answered, ‘I will not,’ but afterward he changed his mind and went. </a:t>
            </a:r>
          </a:p>
        </p:txBody>
      </p:sp>
    </p:spTree>
    <p:extLst>
      <p:ext uri="{BB962C8B-B14F-4D97-AF65-F5344CB8AC3E}">
        <p14:creationId xmlns:p14="http://schemas.microsoft.com/office/powerpoint/2010/main" val="1141283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348881"/>
            <a:ext cx="10515600" cy="4787537"/>
          </a:xfrm>
        </p:spPr>
        <p:txBody>
          <a:bodyPr>
            <a:noAutofit/>
          </a:bodyPr>
          <a:lstStyle/>
          <a:p>
            <a:pPr marL="0" indent="0">
              <a:lnSpc>
                <a:spcPct val="160000"/>
              </a:lnSpc>
              <a:buNone/>
              <a:tabLst>
                <a:tab pos="5416550" algn="l"/>
              </a:tabLst>
            </a:pPr>
            <a:r>
              <a:rPr lang="en-US" sz="2800" b="1" baseline="30000" dirty="0"/>
              <a:t>30 </a:t>
            </a:r>
            <a:r>
              <a:rPr lang="en-US" sz="2800" dirty="0"/>
              <a:t>And he went to the other son and said the same. And he answered, ‘I go, sir,’ but did not go. </a:t>
            </a:r>
            <a:r>
              <a:rPr lang="en-US" sz="2800" b="1" baseline="30000" dirty="0"/>
              <a:t>31 </a:t>
            </a:r>
            <a:r>
              <a:rPr lang="en-US" sz="2800" dirty="0"/>
              <a:t>Which of the two did the will of his father?” They said, “The first.” Jesus said to them, “Truly, I say to you, the tax collectors and the prostitutes go into the kingdom of God before you. </a:t>
            </a:r>
          </a:p>
        </p:txBody>
      </p:sp>
    </p:spTree>
    <p:extLst>
      <p:ext uri="{BB962C8B-B14F-4D97-AF65-F5344CB8AC3E}">
        <p14:creationId xmlns:p14="http://schemas.microsoft.com/office/powerpoint/2010/main" val="3472960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21871" y="1681843"/>
            <a:ext cx="10515600" cy="4787537"/>
          </a:xfrm>
        </p:spPr>
        <p:txBody>
          <a:bodyPr>
            <a:noAutofit/>
          </a:bodyPr>
          <a:lstStyle/>
          <a:p>
            <a:pPr marL="0" indent="0">
              <a:lnSpc>
                <a:spcPct val="160000"/>
              </a:lnSpc>
              <a:buNone/>
              <a:tabLst>
                <a:tab pos="5416550" algn="l"/>
              </a:tabLst>
            </a:pPr>
            <a:r>
              <a:rPr lang="en-US" sz="2800" b="1" baseline="30000" dirty="0"/>
              <a:t>32 </a:t>
            </a:r>
            <a:r>
              <a:rPr lang="en-US" sz="2800" dirty="0"/>
              <a:t>For John came to you in the way of righteousness, and you did not believe him, but the tax collectors and the prostitutes believed him. And even when you saw it, you did not afterward change your minds and believe him. </a:t>
            </a:r>
            <a:endParaRPr lang="en-US" sz="2800" i="1" dirty="0"/>
          </a:p>
          <a:p>
            <a:pPr marL="0" indent="0">
              <a:lnSpc>
                <a:spcPct val="160000"/>
              </a:lnSpc>
              <a:buNone/>
              <a:tabLst>
                <a:tab pos="5416550" algn="l"/>
              </a:tabLst>
            </a:pPr>
            <a:r>
              <a:rPr lang="en-US" sz="2800" i="1" dirty="0"/>
              <a:t>	- Matthew 21:23-32</a:t>
            </a:r>
            <a:endParaRPr lang="en-US" sz="2800" dirty="0"/>
          </a:p>
          <a:p>
            <a:pPr marL="0" indent="0">
              <a:lnSpc>
                <a:spcPct val="160000"/>
              </a:lnSpc>
              <a:buNone/>
              <a:tabLst>
                <a:tab pos="5416550" algn="l"/>
              </a:tabLst>
            </a:pPr>
            <a:endParaRPr lang="en-US" sz="2800" dirty="0"/>
          </a:p>
        </p:txBody>
      </p:sp>
    </p:spTree>
    <p:extLst>
      <p:ext uri="{BB962C8B-B14F-4D97-AF65-F5344CB8AC3E}">
        <p14:creationId xmlns:p14="http://schemas.microsoft.com/office/powerpoint/2010/main" val="1365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78495-F49F-EB48-B78B-56478346A584}"/>
              </a:ext>
            </a:extLst>
          </p:cNvPr>
          <p:cNvSpPr>
            <a:spLocks noGrp="1"/>
          </p:cNvSpPr>
          <p:nvPr>
            <p:ph type="title"/>
          </p:nvPr>
        </p:nvSpPr>
        <p:spPr>
          <a:xfrm>
            <a:off x="838200" y="1723692"/>
            <a:ext cx="10730948" cy="3174879"/>
          </a:xfrm>
        </p:spPr>
        <p:txBody>
          <a:bodyPr>
            <a:normAutofit fontScale="90000"/>
          </a:bodyPr>
          <a:lstStyle/>
          <a:p>
            <a:r>
              <a:rPr lang="en-US" b="1" i="1" dirty="0"/>
              <a:t>Talking Point 1: </a:t>
            </a:r>
            <a:r>
              <a:rPr lang="en-US" dirty="0"/>
              <a:t>The kingdom of heaven belongs to those who </a:t>
            </a:r>
            <a:r>
              <a:rPr lang="en-US" i="1" dirty="0"/>
              <a:t>do</a:t>
            </a:r>
            <a:r>
              <a:rPr lang="en-US" dirty="0"/>
              <a:t> God’s will, not just give Him lip service. </a:t>
            </a:r>
            <a:br>
              <a:rPr lang="en-US" dirty="0"/>
            </a:br>
            <a:br>
              <a:rPr lang="en-US" dirty="0"/>
            </a:br>
            <a:br>
              <a:rPr lang="en-US" dirty="0"/>
            </a:br>
            <a:br>
              <a:rPr lang="en-US" dirty="0"/>
            </a:br>
            <a:endParaRPr lang="en-US" b="1" i="1" dirty="0"/>
          </a:p>
        </p:txBody>
      </p:sp>
      <p:sp>
        <p:nvSpPr>
          <p:cNvPr id="3" name="Content Placeholder 2">
            <a:extLst>
              <a:ext uri="{FF2B5EF4-FFF2-40B4-BE49-F238E27FC236}">
                <a16:creationId xmlns:a16="http://schemas.microsoft.com/office/drawing/2014/main" id="{13D97FB6-99A3-7749-9C16-6F4B5479196C}"/>
              </a:ext>
            </a:extLst>
          </p:cNvPr>
          <p:cNvSpPr>
            <a:spLocks noGrp="1"/>
          </p:cNvSpPr>
          <p:nvPr>
            <p:ph idx="1"/>
          </p:nvPr>
        </p:nvSpPr>
        <p:spPr>
          <a:xfrm>
            <a:off x="838200" y="3456302"/>
            <a:ext cx="10515600" cy="4761112"/>
          </a:xfrm>
        </p:spPr>
        <p:txBody>
          <a:bodyPr>
            <a:normAutofit/>
          </a:bodyPr>
          <a:lstStyle/>
          <a:p>
            <a:r>
              <a:rPr lang="en-US" sz="2800" dirty="0"/>
              <a:t>Why didn’t the religious leaders want to admit that John or Jesus were sent from heaven? </a:t>
            </a:r>
          </a:p>
          <a:p>
            <a:endParaRPr lang="en-US" sz="2800" dirty="0"/>
          </a:p>
          <a:p>
            <a:r>
              <a:rPr lang="en-US" sz="2800" dirty="0"/>
              <a:t>Why does Jesus tell them this parable instead of just answering their question? </a:t>
            </a:r>
          </a:p>
        </p:txBody>
      </p:sp>
    </p:spTree>
    <p:extLst>
      <p:ext uri="{BB962C8B-B14F-4D97-AF65-F5344CB8AC3E}">
        <p14:creationId xmlns:p14="http://schemas.microsoft.com/office/powerpoint/2010/main" val="339673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1407096"/>
            <a:ext cx="10515600" cy="4882243"/>
          </a:xfrm>
        </p:spPr>
        <p:txBody>
          <a:bodyPr>
            <a:noAutofit/>
          </a:bodyPr>
          <a:lstStyle/>
          <a:p>
            <a:pPr marL="0" indent="0">
              <a:lnSpc>
                <a:spcPct val="200000"/>
              </a:lnSpc>
              <a:buNone/>
            </a:pPr>
            <a:r>
              <a:rPr lang="en-US" sz="2800" b="1" baseline="30000" dirty="0"/>
              <a:t>33 </a:t>
            </a:r>
            <a:r>
              <a:rPr lang="en-US" sz="2800" dirty="0"/>
              <a:t>“Hear another parable. There was a master of a house who planted a vineyard and put a fence around it and dug a winepress in it and built a tower and leased it to tenants, and went into another country. </a:t>
            </a:r>
            <a:r>
              <a:rPr lang="en-US" sz="2800" b="1" baseline="30000" dirty="0"/>
              <a:t>34 </a:t>
            </a:r>
            <a:r>
              <a:rPr lang="en-US" sz="2800" dirty="0"/>
              <a:t>When the season for fruit drew near, he sent his servants to the tenants to get his fruit. </a:t>
            </a:r>
          </a:p>
        </p:txBody>
      </p:sp>
    </p:spTree>
    <p:extLst>
      <p:ext uri="{BB962C8B-B14F-4D97-AF65-F5344CB8AC3E}">
        <p14:creationId xmlns:p14="http://schemas.microsoft.com/office/powerpoint/2010/main" val="1991520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5ECBA5-904C-E147-8649-2754D633FF0D}"/>
              </a:ext>
            </a:extLst>
          </p:cNvPr>
          <p:cNvSpPr>
            <a:spLocks noGrp="1"/>
          </p:cNvSpPr>
          <p:nvPr>
            <p:ph idx="1"/>
          </p:nvPr>
        </p:nvSpPr>
        <p:spPr>
          <a:xfrm>
            <a:off x="838200" y="987878"/>
            <a:ext cx="10515600" cy="4882243"/>
          </a:xfrm>
        </p:spPr>
        <p:txBody>
          <a:bodyPr>
            <a:noAutofit/>
          </a:bodyPr>
          <a:lstStyle/>
          <a:p>
            <a:pPr marL="0" indent="0">
              <a:lnSpc>
                <a:spcPct val="200000"/>
              </a:lnSpc>
              <a:buNone/>
            </a:pPr>
            <a:r>
              <a:rPr lang="en-US" sz="2800" b="1" baseline="30000" dirty="0"/>
              <a:t>35 </a:t>
            </a:r>
            <a:r>
              <a:rPr lang="en-US" sz="2800" dirty="0"/>
              <a:t>And the tenants took his servants and beat one, killed another, and stoned another. </a:t>
            </a:r>
            <a:r>
              <a:rPr lang="en-US" sz="2800" b="1" baseline="30000" dirty="0"/>
              <a:t>36 </a:t>
            </a:r>
            <a:r>
              <a:rPr lang="en-US" sz="2800" dirty="0"/>
              <a:t>Again he sent other servants, more than the first. And they did the same to them. </a:t>
            </a:r>
            <a:r>
              <a:rPr lang="en-US" sz="2800" b="1" baseline="30000" dirty="0"/>
              <a:t>37 </a:t>
            </a:r>
            <a:r>
              <a:rPr lang="en-US" sz="2800" dirty="0"/>
              <a:t>Finally he sent his son to them, saying, ‘They will respect my son.’ </a:t>
            </a:r>
            <a:r>
              <a:rPr lang="en-US" sz="2800" b="1" baseline="30000" dirty="0"/>
              <a:t>38 </a:t>
            </a:r>
            <a:r>
              <a:rPr lang="en-US" sz="2800" dirty="0"/>
              <a:t>But when the tenants saw the son, they said to themselves, ‘This is the heir. Come, let us kill him and have his inheritance.’</a:t>
            </a:r>
          </a:p>
        </p:txBody>
      </p:sp>
    </p:spTree>
    <p:extLst>
      <p:ext uri="{BB962C8B-B14F-4D97-AF65-F5344CB8AC3E}">
        <p14:creationId xmlns:p14="http://schemas.microsoft.com/office/powerpoint/2010/main" val="40893370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rting Point Template" id="{5D7B1CBF-CEF8-AC4D-AB9C-A047ABA99877}" vid="{87BF54A9-BFB8-E04E-B73B-76E163C49ED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6237</TotalTime>
  <Words>1268</Words>
  <Application>Microsoft Macintosh PowerPoint</Application>
  <PresentationFormat>Widescreen</PresentationFormat>
  <Paragraphs>38</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Avenir Book</vt:lpstr>
      <vt:lpstr>Avenir Light</vt:lpstr>
      <vt:lpstr>Calibri</vt:lpstr>
      <vt:lpstr>Office Theme</vt:lpstr>
      <vt:lpstr>Week 25 Matthew 21:23-22:14</vt:lpstr>
      <vt:lpstr>PowerPoint Presentation</vt:lpstr>
      <vt:lpstr>PowerPoint Presentation</vt:lpstr>
      <vt:lpstr>PowerPoint Presentation</vt:lpstr>
      <vt:lpstr>PowerPoint Presentation</vt:lpstr>
      <vt:lpstr>PowerPoint Presentation</vt:lpstr>
      <vt:lpstr>Talking Point 1: The kingdom of heaven belongs to those who do God’s will, not just give Him lip service.     </vt:lpstr>
      <vt:lpstr>PowerPoint Presentation</vt:lpstr>
      <vt:lpstr>PowerPoint Presentation</vt:lpstr>
      <vt:lpstr>PowerPoint Presentation</vt:lpstr>
      <vt:lpstr>PowerPoint Presentation</vt:lpstr>
      <vt:lpstr>PowerPoint Presentation</vt:lpstr>
      <vt:lpstr>PowerPoint Presentation</vt:lpstr>
      <vt:lpstr>Talking Point 2: The world has rejected Jesus, the cornerstone of God’s temple.  </vt:lpstr>
      <vt:lpstr>PowerPoint Presentation</vt:lpstr>
      <vt:lpstr>PowerPoint Presentation</vt:lpstr>
      <vt:lpstr>PowerPoint Presentation</vt:lpstr>
      <vt:lpstr>PowerPoint Presentation</vt:lpstr>
      <vt:lpstr>PowerPoint Presentation</vt:lpstr>
      <vt:lpstr>Talking Point 3: Those who reject Jesus will be punished in the final judgment.</vt:lpstr>
      <vt:lpstr>Challenges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2: CAN WE TRUST THE BIBLE?</dc:title>
  <dc:creator>Jason Snyder</dc:creator>
  <cp:lastModifiedBy>Matt Mullins</cp:lastModifiedBy>
  <cp:revision>99</cp:revision>
  <cp:lastPrinted>2020-07-07T17:39:11Z</cp:lastPrinted>
  <dcterms:created xsi:type="dcterms:W3CDTF">2020-04-14T21:31:30Z</dcterms:created>
  <dcterms:modified xsi:type="dcterms:W3CDTF">2021-02-24T20:34:49Z</dcterms:modified>
</cp:coreProperties>
</file>