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97" r:id="rId2"/>
    <p:sldId id="317" r:id="rId3"/>
    <p:sldId id="319" r:id="rId4"/>
    <p:sldId id="324" r:id="rId5"/>
    <p:sldId id="325" r:id="rId6"/>
    <p:sldId id="323" r:id="rId7"/>
    <p:sldId id="273" r:id="rId8"/>
    <p:sldId id="313" r:id="rId9"/>
    <p:sldId id="329" r:id="rId10"/>
    <p:sldId id="328" r:id="rId11"/>
    <p:sldId id="327" r:id="rId12"/>
    <p:sldId id="326" r:id="rId13"/>
    <p:sldId id="318" r:id="rId14"/>
    <p:sldId id="335" r:id="rId15"/>
    <p:sldId id="334" r:id="rId16"/>
    <p:sldId id="333" r:id="rId17"/>
    <p:sldId id="332" r:id="rId18"/>
    <p:sldId id="322" r:id="rId19"/>
    <p:sldId id="286" r:id="rId20"/>
    <p:sldId id="299" r:id="rId21"/>
    <p:sldId id="338" r:id="rId22"/>
    <p:sldId id="337" r:id="rId23"/>
    <p:sldId id="336" r:id="rId24"/>
    <p:sldId id="315" r:id="rId25"/>
    <p:sldId id="340" r:id="rId26"/>
    <p:sldId id="295"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33"/>
    <p:restoredTop sz="96654"/>
  </p:normalViewPr>
  <p:slideViewPr>
    <p:cSldViewPr snapToGrid="0" snapToObjects="1">
      <p:cViewPr varScale="1">
        <p:scale>
          <a:sx n="105" d="100"/>
          <a:sy n="105" d="100"/>
        </p:scale>
        <p:origin x="536"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3/22/21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3/22/21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3/22/21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3/22/21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23</a:t>
            </a:r>
            <a:br>
              <a:rPr lang="en-US" b="1" dirty="0"/>
            </a:br>
            <a:r>
              <a:rPr lang="en-US" b="1" dirty="0"/>
              <a:t>Matthew 19-20</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20 </a:t>
            </a:r>
            <a:r>
              <a:rPr lang="en-US" sz="2800" dirty="0"/>
              <a:t>The young man said to him, “All these I have kept. What do I still lack?” </a:t>
            </a:r>
            <a:r>
              <a:rPr lang="en-US" sz="2800" b="1" baseline="30000" dirty="0"/>
              <a:t>21 </a:t>
            </a:r>
            <a:r>
              <a:rPr lang="en-US" sz="2800" dirty="0"/>
              <a:t>Jesus said to him, “If you would be perfect, go, sell what you possess and give to the poor, and you will have treasure in heaven; and come, follow me.” </a:t>
            </a:r>
            <a:r>
              <a:rPr lang="en-US" sz="2800" b="1" baseline="30000" dirty="0"/>
              <a:t>22 </a:t>
            </a:r>
            <a:r>
              <a:rPr lang="en-US" sz="2800" dirty="0"/>
              <a:t>When the young man heard this he went away sorrowful, for he had great possessions.</a:t>
            </a:r>
          </a:p>
        </p:txBody>
      </p:sp>
    </p:spTree>
    <p:extLst>
      <p:ext uri="{BB962C8B-B14F-4D97-AF65-F5344CB8AC3E}">
        <p14:creationId xmlns:p14="http://schemas.microsoft.com/office/powerpoint/2010/main" val="328887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23 </a:t>
            </a:r>
            <a:r>
              <a:rPr lang="en-US" sz="2800" dirty="0"/>
              <a:t>And Jesus said to his disciples, “Truly, I say to you, only with difficulty will a rich person enter the kingdom of heaven.</a:t>
            </a:r>
            <a:r>
              <a:rPr lang="en-US" sz="2800" b="1" baseline="30000" dirty="0"/>
              <a:t>24 </a:t>
            </a:r>
            <a:r>
              <a:rPr lang="en-US" sz="2800" dirty="0"/>
              <a:t>Again I tell you, it is easier for a camel to go through the eye of a needle than for a rich person to enter the kingdom of God.”</a:t>
            </a:r>
            <a:r>
              <a:rPr lang="en-US" sz="2800" b="1" baseline="30000" dirty="0"/>
              <a:t>25 </a:t>
            </a:r>
            <a:r>
              <a:rPr lang="en-US" sz="2800" dirty="0"/>
              <a:t>When the disciples heard this, they were greatly astonished, saying, “Who then can be saved?” </a:t>
            </a:r>
          </a:p>
        </p:txBody>
      </p:sp>
    </p:spTree>
    <p:extLst>
      <p:ext uri="{BB962C8B-B14F-4D97-AF65-F5344CB8AC3E}">
        <p14:creationId xmlns:p14="http://schemas.microsoft.com/office/powerpoint/2010/main" val="603306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26 </a:t>
            </a:r>
            <a:r>
              <a:rPr lang="en-US" sz="2800" dirty="0"/>
              <a:t>But Jesus looked at them and said, “With man this is impossible, but with God all things are possible.”</a:t>
            </a:r>
            <a:r>
              <a:rPr lang="en-US" sz="2800" b="1" baseline="30000" dirty="0"/>
              <a:t> 27 </a:t>
            </a:r>
            <a:r>
              <a:rPr lang="en-US" sz="2800" dirty="0"/>
              <a:t>Then Peter said in reply, “See, we have left everything and followed you. What then will we have?” </a:t>
            </a:r>
            <a:r>
              <a:rPr lang="en-US" sz="2800" b="1" baseline="30000" dirty="0"/>
              <a:t>28 </a:t>
            </a:r>
            <a:r>
              <a:rPr lang="en-US" sz="2800" dirty="0"/>
              <a:t>Jesus said to them, “Truly, I say to you, in the new world, when the Son of Man will sit on his glorious throne, you who have followed me will also sit on twelve thrones, judging the twelve tribes of Israel.</a:t>
            </a:r>
          </a:p>
        </p:txBody>
      </p:sp>
    </p:spTree>
    <p:extLst>
      <p:ext uri="{BB962C8B-B14F-4D97-AF65-F5344CB8AC3E}">
        <p14:creationId xmlns:p14="http://schemas.microsoft.com/office/powerpoint/2010/main" val="278074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16550" algn="l"/>
              </a:tabLst>
            </a:pPr>
            <a:r>
              <a:rPr lang="en-US" sz="2800" b="1" baseline="30000" dirty="0"/>
              <a:t>29 </a:t>
            </a:r>
            <a:r>
              <a:rPr lang="en-US" sz="2800" dirty="0"/>
              <a:t>And everyone who has left houses or brothers or sisters or father or mother or children or lands, for my name's sake, will receive a hundredfold and will inherit eternal life. </a:t>
            </a:r>
            <a:r>
              <a:rPr lang="en-US" sz="2800" b="1" baseline="30000" dirty="0"/>
              <a:t>30 </a:t>
            </a:r>
            <a:r>
              <a:rPr lang="en-US" sz="2800" dirty="0"/>
              <a:t>But many who are first will be last, and the last first.</a:t>
            </a:r>
          </a:p>
        </p:txBody>
      </p:sp>
    </p:spTree>
    <p:extLst>
      <p:ext uri="{BB962C8B-B14F-4D97-AF65-F5344CB8AC3E}">
        <p14:creationId xmlns:p14="http://schemas.microsoft.com/office/powerpoint/2010/main" val="332681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85000" lnSpcReduction="20000"/>
          </a:bodyPr>
          <a:lstStyle/>
          <a:p>
            <a:pPr marL="0" indent="0">
              <a:lnSpc>
                <a:spcPct val="160000"/>
              </a:lnSpc>
              <a:buNone/>
              <a:tabLst>
                <a:tab pos="5481638" algn="l"/>
              </a:tabLst>
            </a:pPr>
            <a:r>
              <a:rPr lang="en-US" sz="3300" b="1" baseline="30000" dirty="0"/>
              <a:t>1 </a:t>
            </a:r>
            <a:r>
              <a:rPr lang="en-US" sz="3300" dirty="0"/>
              <a:t>“For the kingdom of heaven is like a master of a house who went out early in the morning to hire laborers for his vineyard. </a:t>
            </a:r>
            <a:r>
              <a:rPr lang="en-US" sz="3300" b="1" baseline="30000" dirty="0"/>
              <a:t>2 </a:t>
            </a:r>
            <a:r>
              <a:rPr lang="en-US" sz="3300" dirty="0"/>
              <a:t>After agreeing with the laborers for a denarius a day, he sent them into his vineyard. </a:t>
            </a:r>
            <a:r>
              <a:rPr lang="en-US" sz="3300" b="1" baseline="30000" dirty="0"/>
              <a:t>3 </a:t>
            </a:r>
            <a:r>
              <a:rPr lang="en-US" sz="3300" dirty="0"/>
              <a:t>And going out about the third hour he saw others standing idle in the marketplace, </a:t>
            </a:r>
            <a:r>
              <a:rPr lang="en-US" sz="3300" b="1" baseline="30000" dirty="0"/>
              <a:t>4 </a:t>
            </a:r>
            <a:r>
              <a:rPr lang="en-US" sz="3300" dirty="0"/>
              <a:t>and to them he said, ‘You go into the vineyard too, and whatever is right I will give you.’</a:t>
            </a:r>
            <a:br>
              <a:rPr lang="en-US" sz="2800" dirty="0"/>
            </a:br>
            <a:r>
              <a:rPr lang="en-US" sz="2800" i="1" dirty="0"/>
              <a:t>	</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103715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85000" lnSpcReduction="20000"/>
          </a:bodyPr>
          <a:lstStyle/>
          <a:p>
            <a:pPr marL="0" indent="0">
              <a:lnSpc>
                <a:spcPct val="160000"/>
              </a:lnSpc>
              <a:buNone/>
              <a:tabLst>
                <a:tab pos="5481638" algn="l"/>
              </a:tabLst>
            </a:pPr>
            <a:r>
              <a:rPr lang="en-US" sz="3300" b="1" baseline="30000" dirty="0"/>
              <a:t>5 </a:t>
            </a:r>
            <a:r>
              <a:rPr lang="en-US" sz="3300" dirty="0"/>
              <a:t>So they went. Going out again about the sixth hour and the ninth hour, he did the same. </a:t>
            </a:r>
            <a:r>
              <a:rPr lang="en-US" sz="3300" b="1" baseline="30000" dirty="0"/>
              <a:t>6 </a:t>
            </a:r>
            <a:r>
              <a:rPr lang="en-US" sz="3300" dirty="0"/>
              <a:t>And about the eleventh hour he went out and found others standing. And he said to them, ‘Why do you stand here idle all day?’ </a:t>
            </a:r>
            <a:r>
              <a:rPr lang="en-US" sz="3300" b="1" baseline="30000" dirty="0"/>
              <a:t>7 </a:t>
            </a:r>
            <a:r>
              <a:rPr lang="en-US" sz="3300" dirty="0"/>
              <a:t>They said to him, ‘Because no one has hired us.’ He said to them, ‘You go into the vineyard too.’ </a:t>
            </a:r>
            <a:r>
              <a:rPr lang="en-US" sz="3300" b="1" baseline="30000" dirty="0"/>
              <a:t>8 </a:t>
            </a:r>
            <a:r>
              <a:rPr lang="en-US" sz="3300" dirty="0"/>
              <a:t>And when evening came, the owner of the vineyard said to his foreman, </a:t>
            </a:r>
            <a:br>
              <a:rPr lang="en-US" sz="2800" dirty="0"/>
            </a:br>
            <a:r>
              <a:rPr lang="en-US" sz="2800" i="1" dirty="0"/>
              <a:t>	</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3467639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92500" lnSpcReduction="10000"/>
          </a:bodyPr>
          <a:lstStyle/>
          <a:p>
            <a:pPr marL="0" indent="0">
              <a:lnSpc>
                <a:spcPct val="160000"/>
              </a:lnSpc>
              <a:buNone/>
              <a:tabLst>
                <a:tab pos="5481638" algn="l"/>
              </a:tabLst>
            </a:pPr>
            <a:r>
              <a:rPr lang="en-US" sz="3000" dirty="0"/>
              <a:t>‘Call the laborers and pay them their wages, beginning with the last, up to the first.’ </a:t>
            </a:r>
            <a:r>
              <a:rPr lang="en-US" sz="3000" b="1" baseline="30000" dirty="0"/>
              <a:t>9 </a:t>
            </a:r>
            <a:r>
              <a:rPr lang="en-US" sz="3000" dirty="0"/>
              <a:t>And when those hired about the eleventh hour came, each of them received a denarius. </a:t>
            </a:r>
            <a:r>
              <a:rPr lang="en-US" sz="3000" b="1" baseline="30000" dirty="0"/>
              <a:t>10 </a:t>
            </a:r>
            <a:r>
              <a:rPr lang="en-US" sz="3000" dirty="0"/>
              <a:t>Now when those hired first came, they thought they would receive more, but each of them also received a denarius. </a:t>
            </a:r>
            <a:r>
              <a:rPr lang="en-US" sz="3000" b="1" baseline="30000" dirty="0"/>
              <a:t>11 </a:t>
            </a:r>
            <a:r>
              <a:rPr lang="en-US" sz="3000" dirty="0"/>
              <a:t>And on receiving it they grumbled at the master of the house,</a:t>
            </a:r>
            <a:br>
              <a:rPr lang="en-US" sz="2800" dirty="0"/>
            </a:br>
            <a:r>
              <a:rPr lang="en-US" sz="2800" i="1" dirty="0"/>
              <a:t>	</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3513589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92500" lnSpcReduction="10000"/>
          </a:bodyPr>
          <a:lstStyle/>
          <a:p>
            <a:pPr marL="0" indent="0">
              <a:lnSpc>
                <a:spcPct val="160000"/>
              </a:lnSpc>
              <a:buNone/>
              <a:tabLst>
                <a:tab pos="5481638" algn="l"/>
              </a:tabLst>
            </a:pPr>
            <a:r>
              <a:rPr lang="en-US" sz="3000" b="1" baseline="30000" dirty="0"/>
              <a:t>12 </a:t>
            </a:r>
            <a:r>
              <a:rPr lang="en-US" sz="3000" dirty="0"/>
              <a:t>saying, ‘These last worked only one hour, and you have made them equal to us who have borne the burden of the day and the scorching heat.’ </a:t>
            </a:r>
            <a:r>
              <a:rPr lang="en-US" sz="3000" b="1" baseline="30000" dirty="0"/>
              <a:t>13 </a:t>
            </a:r>
            <a:r>
              <a:rPr lang="en-US" sz="3000" dirty="0"/>
              <a:t>But he replied to one of them, ‘Friend, I am doing you no wrong. Did you not agree with me for a denarius? </a:t>
            </a:r>
            <a:r>
              <a:rPr lang="en-US" sz="3000" b="1" baseline="30000" dirty="0"/>
              <a:t>14 </a:t>
            </a:r>
            <a:r>
              <a:rPr lang="en-US" sz="3000" dirty="0"/>
              <a:t>Take what belongs to you and go. I choose to give to this last worker as I give to you. </a:t>
            </a:r>
            <a:br>
              <a:rPr lang="en-US" sz="2800" dirty="0"/>
            </a:br>
            <a:r>
              <a:rPr lang="en-US" sz="2800" i="1" dirty="0"/>
              <a:t>	</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162799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81638" algn="l"/>
              </a:tabLst>
            </a:pPr>
            <a:r>
              <a:rPr lang="en-US" sz="2800" b="1" baseline="30000" dirty="0"/>
              <a:t>15 </a:t>
            </a:r>
            <a:r>
              <a:rPr lang="en-US" sz="2800" dirty="0"/>
              <a:t>Am I not allowed to do what I choose with what belongs to me? Or do you begrudge my generosity?’ </a:t>
            </a:r>
            <a:r>
              <a:rPr lang="en-US" sz="2800" b="1" baseline="30000" dirty="0"/>
              <a:t>16 </a:t>
            </a:r>
            <a:r>
              <a:rPr lang="en-US" sz="2800" dirty="0"/>
              <a:t>So the last will be first, and the first last.”</a:t>
            </a:r>
            <a:br>
              <a:rPr lang="en-US" sz="2800" dirty="0"/>
            </a:br>
            <a:r>
              <a:rPr lang="en-US" sz="2800" i="1" dirty="0"/>
              <a:t>		</a:t>
            </a:r>
            <a:r>
              <a:rPr lang="en-US" sz="3000" i="1" dirty="0"/>
              <a:t>- Matthew 19:13-20:16</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354874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In God’s kingdom, the first shall be last and the last shall be first.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Why is wealth such a trap for people like this wealthy young man? </a:t>
            </a:r>
          </a:p>
          <a:p>
            <a:pPr marL="0" indent="0">
              <a:buNone/>
            </a:pPr>
            <a:endParaRPr lang="en-US" sz="2800" dirty="0"/>
          </a:p>
          <a:p>
            <a:r>
              <a:rPr lang="en-US" sz="2800" dirty="0"/>
              <a:t>Why is it necessary to surrender all to follow Jesus? Why does He demand that? </a:t>
            </a:r>
          </a:p>
        </p:txBody>
      </p:sp>
    </p:spTree>
    <p:extLst>
      <p:ext uri="{BB962C8B-B14F-4D97-AF65-F5344CB8AC3E}">
        <p14:creationId xmlns:p14="http://schemas.microsoft.com/office/powerpoint/2010/main" val="19201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16550" algn="l"/>
              </a:tabLst>
            </a:pPr>
            <a:r>
              <a:rPr lang="en-US" sz="2800" b="1" baseline="30000" dirty="0"/>
              <a:t>1 </a:t>
            </a:r>
            <a:r>
              <a:rPr lang="en-US" sz="2800" dirty="0"/>
              <a:t>Now when Jesus had finished these sayings, he went away from Galilee and entered the region of Judea beyond the Jordan. </a:t>
            </a:r>
            <a:r>
              <a:rPr lang="en-US" sz="2800" b="1" baseline="30000" dirty="0"/>
              <a:t>2 </a:t>
            </a:r>
            <a:r>
              <a:rPr lang="en-US" sz="2800" dirty="0"/>
              <a:t>And large crowds followed him, and he healed them there. </a:t>
            </a:r>
            <a:r>
              <a:rPr lang="en-US" sz="2800" b="1" baseline="30000" dirty="0"/>
              <a:t>3 </a:t>
            </a:r>
            <a:r>
              <a:rPr lang="en-US" sz="2800" dirty="0"/>
              <a:t>And Pharisees came up to him and tested him by asking, “Is it lawful to divorce one's wife for any cause?” </a:t>
            </a:r>
            <a:r>
              <a:rPr lang="en-US" sz="2800" b="1" baseline="30000" dirty="0"/>
              <a:t>4 </a:t>
            </a:r>
            <a:r>
              <a:rPr lang="en-US" sz="2800" dirty="0"/>
              <a:t>He answered, </a:t>
            </a:r>
          </a:p>
        </p:txBody>
      </p:sp>
    </p:spTree>
    <p:extLst>
      <p:ext uri="{BB962C8B-B14F-4D97-AF65-F5344CB8AC3E}">
        <p14:creationId xmlns:p14="http://schemas.microsoft.com/office/powerpoint/2010/main" val="312399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17 </a:t>
            </a:r>
            <a:r>
              <a:rPr lang="en-US" sz="2800" dirty="0"/>
              <a:t>And as Jesus was going up to Jerusalem, he took the twelve disciples aside, and on the way he said to them, </a:t>
            </a:r>
            <a:r>
              <a:rPr lang="en-US" sz="2800" b="1" baseline="30000" dirty="0"/>
              <a:t>18 </a:t>
            </a:r>
            <a:r>
              <a:rPr lang="en-US" sz="2800" dirty="0"/>
              <a:t>“See, we are going up to Jerusalem. And the Son of Man will be delivered over to the chief priests and scribes, and they will condemn him to death </a:t>
            </a:r>
            <a:r>
              <a:rPr lang="en-US" sz="2800" b="1" baseline="30000" dirty="0"/>
              <a:t>19 </a:t>
            </a:r>
            <a:r>
              <a:rPr lang="en-US" sz="2800" dirty="0"/>
              <a:t>and deliver him over to the Gentiles to be mocked and flogged and crucified, and he will be raised on the third day.”</a:t>
            </a:r>
          </a:p>
        </p:txBody>
      </p:sp>
    </p:spTree>
    <p:extLst>
      <p:ext uri="{BB962C8B-B14F-4D97-AF65-F5344CB8AC3E}">
        <p14:creationId xmlns:p14="http://schemas.microsoft.com/office/powerpoint/2010/main" val="6415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50000"/>
              </a:lnSpc>
              <a:buNone/>
            </a:pPr>
            <a:r>
              <a:rPr lang="en-US" sz="2800" b="1" baseline="30000" dirty="0"/>
              <a:t>20 </a:t>
            </a:r>
            <a:r>
              <a:rPr lang="en-US" sz="2800" dirty="0"/>
              <a:t>Then the mother of the sons of Zebedee came up to him with her sons, and kneeling before him she asked him for something. </a:t>
            </a:r>
            <a:r>
              <a:rPr lang="en-US" sz="2800" b="1" baseline="30000" dirty="0"/>
              <a:t>21 </a:t>
            </a:r>
            <a:r>
              <a:rPr lang="en-US" sz="2800" dirty="0"/>
              <a:t>And he said to her, “What do you want?” She said to him, “Say that these two sons of mine are to sit, one at your right hand and one at your left, in your kingdom.” </a:t>
            </a:r>
            <a:r>
              <a:rPr lang="en-US" sz="2800" b="1" baseline="30000" dirty="0"/>
              <a:t>22 </a:t>
            </a:r>
            <a:r>
              <a:rPr lang="en-US" sz="2800" dirty="0"/>
              <a:t>Jesus answered, “You do not know what you are asking. </a:t>
            </a:r>
          </a:p>
        </p:txBody>
      </p:sp>
    </p:spTree>
    <p:extLst>
      <p:ext uri="{BB962C8B-B14F-4D97-AF65-F5344CB8AC3E}">
        <p14:creationId xmlns:p14="http://schemas.microsoft.com/office/powerpoint/2010/main" val="921489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dirty="0"/>
              <a:t>Are you able to drink the cup that I am to drink?” They said to him, “We are able.”</a:t>
            </a:r>
            <a:r>
              <a:rPr lang="en-US" sz="2800" b="1" baseline="30000" dirty="0"/>
              <a:t> 23 </a:t>
            </a:r>
            <a:r>
              <a:rPr lang="en-US" sz="2800" dirty="0"/>
              <a:t>He said to them, “You will drink my cup, but to sit at my right hand and at my left is not mine to grant, but it is for those for whom it has been prepared by my Father.” </a:t>
            </a:r>
            <a:r>
              <a:rPr lang="en-US" sz="2800" b="1" baseline="30000" dirty="0"/>
              <a:t>24 </a:t>
            </a:r>
            <a:r>
              <a:rPr lang="en-US" sz="2800" dirty="0"/>
              <a:t>And when the ten heard it, they were indignant at the two brothers.</a:t>
            </a:r>
          </a:p>
        </p:txBody>
      </p:sp>
    </p:spTree>
    <p:extLst>
      <p:ext uri="{BB962C8B-B14F-4D97-AF65-F5344CB8AC3E}">
        <p14:creationId xmlns:p14="http://schemas.microsoft.com/office/powerpoint/2010/main" val="264565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25 </a:t>
            </a:r>
            <a:r>
              <a:rPr lang="en-US" sz="2800" dirty="0"/>
              <a:t>But Jesus called them to him and said, “You know that the rulers of the Gentiles lord it over them, and their great ones exercise authority over them. </a:t>
            </a:r>
            <a:r>
              <a:rPr lang="en-US" sz="2800" b="1" baseline="30000" dirty="0"/>
              <a:t>26 </a:t>
            </a:r>
            <a:r>
              <a:rPr lang="en-US" sz="2800" dirty="0"/>
              <a:t>It shall not be so among you. But whoever would be great among you must be your servant, </a:t>
            </a:r>
            <a:r>
              <a:rPr lang="en-US" sz="2800" b="1" baseline="30000" dirty="0"/>
              <a:t>27 </a:t>
            </a:r>
            <a:r>
              <a:rPr lang="en-US" sz="2800" dirty="0"/>
              <a:t>and whoever would be first among you must be your slave, </a:t>
            </a:r>
          </a:p>
        </p:txBody>
      </p:sp>
    </p:spTree>
    <p:extLst>
      <p:ext uri="{BB962C8B-B14F-4D97-AF65-F5344CB8AC3E}">
        <p14:creationId xmlns:p14="http://schemas.microsoft.com/office/powerpoint/2010/main" val="976643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92500"/>
          </a:bodyPr>
          <a:lstStyle/>
          <a:p>
            <a:pPr marL="0" indent="0">
              <a:lnSpc>
                <a:spcPct val="160000"/>
              </a:lnSpc>
              <a:buNone/>
              <a:tabLst>
                <a:tab pos="5481638" algn="l"/>
              </a:tabLst>
            </a:pPr>
            <a:r>
              <a:rPr lang="en-US" sz="3000" b="1" baseline="30000" dirty="0"/>
              <a:t>28 </a:t>
            </a:r>
            <a:r>
              <a:rPr lang="en-US" sz="3000" dirty="0"/>
              <a:t>even as the Son of Man came not to be served but to serve, and to give his life as a ransom for many.” </a:t>
            </a:r>
            <a:r>
              <a:rPr lang="en-US" sz="3000" b="1" baseline="30000" dirty="0"/>
              <a:t>29 </a:t>
            </a:r>
            <a:r>
              <a:rPr lang="en-US" sz="3000" dirty="0"/>
              <a:t>And as they went out of Jericho, a great crowd followed him. </a:t>
            </a:r>
            <a:r>
              <a:rPr lang="en-US" sz="3000" b="1" baseline="30000" dirty="0"/>
              <a:t>30 </a:t>
            </a:r>
            <a:r>
              <a:rPr lang="en-US" sz="3000" dirty="0"/>
              <a:t>And behold, there were two blind men sitting by the roadside, and when they heard that Jesus was passing by, they cried out, “Lord, have mercy on us, Son of David!” </a:t>
            </a:r>
            <a:br>
              <a:rPr lang="en-US" sz="2800" dirty="0"/>
            </a:br>
            <a:r>
              <a:rPr lang="en-US" sz="2800" i="1" dirty="0"/>
              <a:t>	</a:t>
            </a:r>
            <a:endParaRPr lang="en-US" sz="2800" dirty="0"/>
          </a:p>
        </p:txBody>
      </p:sp>
    </p:spTree>
    <p:extLst>
      <p:ext uri="{BB962C8B-B14F-4D97-AF65-F5344CB8AC3E}">
        <p14:creationId xmlns:p14="http://schemas.microsoft.com/office/powerpoint/2010/main" val="393835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Autofit/>
          </a:bodyPr>
          <a:lstStyle/>
          <a:p>
            <a:pPr marL="0" indent="0">
              <a:lnSpc>
                <a:spcPct val="160000"/>
              </a:lnSpc>
              <a:buNone/>
              <a:tabLst>
                <a:tab pos="5481638" algn="l"/>
              </a:tabLst>
            </a:pPr>
            <a:r>
              <a:rPr lang="en-US" sz="2800" b="1" baseline="30000" dirty="0"/>
              <a:t>31 </a:t>
            </a:r>
            <a:r>
              <a:rPr lang="en-US" sz="2800" dirty="0"/>
              <a:t>The crowd rebuked them, telling them to be silent, but they cried out all the more, “Lord, have mercy on us, Son of David!” </a:t>
            </a:r>
            <a:r>
              <a:rPr lang="en-US" sz="2800" b="1" baseline="30000" dirty="0"/>
              <a:t>32 </a:t>
            </a:r>
            <a:r>
              <a:rPr lang="en-US" sz="2800" dirty="0"/>
              <a:t>And stopping, Jesus called them and said, “What do you want me to do for you?”</a:t>
            </a:r>
            <a:r>
              <a:rPr lang="en-US" sz="2800" b="1" baseline="30000" dirty="0"/>
              <a:t>33 </a:t>
            </a:r>
            <a:r>
              <a:rPr lang="en-US" sz="2800" dirty="0"/>
              <a:t>They said to him, “Lord, let our eyes be opened.” </a:t>
            </a:r>
            <a:r>
              <a:rPr lang="en-US" sz="2800" b="1" baseline="30000" dirty="0"/>
              <a:t>34 </a:t>
            </a:r>
            <a:r>
              <a:rPr lang="en-US" sz="2800" dirty="0"/>
              <a:t>And Jesus in pity touched their eyes, and immediately they recovered their sight and followed him.</a:t>
            </a:r>
          </a:p>
          <a:p>
            <a:pPr marL="0" indent="0">
              <a:lnSpc>
                <a:spcPct val="160000"/>
              </a:lnSpc>
              <a:buNone/>
              <a:tabLst>
                <a:tab pos="5481638" algn="l"/>
              </a:tabLst>
            </a:pPr>
            <a:r>
              <a:rPr lang="en-US" sz="2800" i="1" dirty="0"/>
              <a:t>	- </a:t>
            </a:r>
            <a:r>
              <a:rPr lang="en-US" sz="2800" i="1"/>
              <a:t>Matthew 20:17-34</a:t>
            </a:r>
            <a:r>
              <a:rPr lang="en-US" sz="2800" i="1" dirty="0"/>
              <a:t>	</a:t>
            </a:r>
            <a:endParaRPr lang="en-US" sz="2800" dirty="0"/>
          </a:p>
        </p:txBody>
      </p:sp>
    </p:spTree>
    <p:extLst>
      <p:ext uri="{BB962C8B-B14F-4D97-AF65-F5344CB8AC3E}">
        <p14:creationId xmlns:p14="http://schemas.microsoft.com/office/powerpoint/2010/main" val="201356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fontScale="90000"/>
          </a:bodyPr>
          <a:lstStyle/>
          <a:p>
            <a:r>
              <a:rPr lang="en-US" b="1" i="1" dirty="0"/>
              <a:t>Talking Point 3: </a:t>
            </a:r>
            <a:r>
              <a:rPr lang="en-US" dirty="0"/>
              <a:t>In God’s kingdom, greatness is not found in power and status but in sacrifice and humility.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lstStyle/>
          <a:p>
            <a:r>
              <a:rPr lang="en-US" sz="2800" dirty="0"/>
              <a:t>How did Jesus describe “greatness” in the kingdom of God?</a:t>
            </a:r>
          </a:p>
          <a:p>
            <a:pPr marL="0" indent="0">
              <a:buNone/>
            </a:pPr>
            <a:endParaRPr lang="en-US" sz="2800" dirty="0"/>
          </a:p>
          <a:p>
            <a:r>
              <a:rPr lang="en-US" sz="2800" dirty="0"/>
              <a:t>How did this define Jesus and His ministry?</a:t>
            </a:r>
          </a:p>
        </p:txBody>
      </p:sp>
    </p:spTree>
    <p:extLst>
      <p:ext uri="{BB962C8B-B14F-4D97-AF65-F5344CB8AC3E}">
        <p14:creationId xmlns:p14="http://schemas.microsoft.com/office/powerpoint/2010/main" val="1289051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t>THINK: If you were to ask Jesus, “What do I still lack?” how would He answer?</a:t>
            </a:r>
            <a:r>
              <a:rPr lang="en-US" sz="2800" dirty="0">
                <a:latin typeface="Avenir" panose="02000503020000020003" pitchFamily="2" charset="0"/>
              </a:rPr>
              <a:t> </a:t>
            </a:r>
          </a:p>
          <a:p>
            <a:pPr marL="0" indent="0">
              <a:buNone/>
            </a:pPr>
            <a:endParaRPr lang="en-US" sz="2800" dirty="0">
              <a:latin typeface="Avenir" panose="02000503020000020003" pitchFamily="2" charset="0"/>
              <a:cs typeface="Calibri" panose="020F0502020204030204" pitchFamily="34" charset="0"/>
            </a:endParaRPr>
          </a:p>
          <a:p>
            <a:pPr marL="0" indent="0">
              <a:buNone/>
            </a:pPr>
            <a:r>
              <a:rPr lang="en-US" sz="2800" dirty="0"/>
              <a:t>PRAY for God to search your heart and see if there is any grievous way in you. </a:t>
            </a:r>
          </a:p>
          <a:p>
            <a:pPr marL="0" indent="0">
              <a:buNone/>
            </a:pPr>
            <a:endParaRPr lang="en-US" sz="2800" dirty="0"/>
          </a:p>
          <a:p>
            <a:pPr marL="0" indent="0">
              <a:buNone/>
            </a:pPr>
            <a:r>
              <a:rPr lang="en-US" sz="2800" dirty="0"/>
              <a:t>ACT: Serve.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16550" algn="l"/>
              </a:tabLst>
            </a:pPr>
            <a:r>
              <a:rPr lang="en-US" sz="2800" dirty="0"/>
              <a:t>“Have you not read that he who created them from the beginning made them male and female, </a:t>
            </a:r>
            <a:r>
              <a:rPr lang="en-US" sz="2800" b="1" baseline="30000" dirty="0"/>
              <a:t>5 </a:t>
            </a:r>
            <a:r>
              <a:rPr lang="en-US" sz="2800" dirty="0"/>
              <a:t>and said, ‘Therefore a man shall leave his father and his mother and hold fast to his wife, and the two shall become one flesh’? </a:t>
            </a:r>
            <a:r>
              <a:rPr lang="en-US" sz="2800" b="1" baseline="30000" dirty="0"/>
              <a:t>6 </a:t>
            </a:r>
            <a:r>
              <a:rPr lang="en-US" sz="2800" dirty="0"/>
              <a:t>So they are no longer two but one flesh. What therefore God has joined together, let not man separate.”</a:t>
            </a:r>
          </a:p>
        </p:txBody>
      </p:sp>
    </p:spTree>
    <p:extLst>
      <p:ext uri="{BB962C8B-B14F-4D97-AF65-F5344CB8AC3E}">
        <p14:creationId xmlns:p14="http://schemas.microsoft.com/office/powerpoint/2010/main" val="22332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16550" algn="l"/>
              </a:tabLst>
            </a:pPr>
            <a:r>
              <a:rPr lang="en-US" sz="2800" b="1" baseline="30000" dirty="0"/>
              <a:t>7 </a:t>
            </a:r>
            <a:r>
              <a:rPr lang="en-US" sz="2800" dirty="0"/>
              <a:t>They said to him, “Why then did Moses command one to give a certificate of divorce and to send her away?” </a:t>
            </a:r>
            <a:r>
              <a:rPr lang="en-US" sz="2800" b="1" baseline="30000" dirty="0"/>
              <a:t>8 </a:t>
            </a:r>
            <a:r>
              <a:rPr lang="en-US" sz="2800" dirty="0"/>
              <a:t>He said to them, “Because of your hardness of heart Moses allowed you to divorce your wives, but from the beginning it was not so. </a:t>
            </a:r>
            <a:r>
              <a:rPr lang="en-US" sz="2800" b="1" baseline="30000" dirty="0"/>
              <a:t>9 </a:t>
            </a:r>
            <a:r>
              <a:rPr lang="en-US" sz="2800" dirty="0"/>
              <a:t>And I say to you: whoever divorces his wife, except for sexual immorality, and marries another, commits adultery.”</a:t>
            </a:r>
          </a:p>
        </p:txBody>
      </p:sp>
    </p:spTree>
    <p:extLst>
      <p:ext uri="{BB962C8B-B14F-4D97-AF65-F5344CB8AC3E}">
        <p14:creationId xmlns:p14="http://schemas.microsoft.com/office/powerpoint/2010/main" val="347296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60000"/>
              </a:lnSpc>
              <a:buNone/>
              <a:tabLst>
                <a:tab pos="5416550" algn="l"/>
              </a:tabLst>
            </a:pPr>
            <a:r>
              <a:rPr lang="en-US" sz="2800" b="1" baseline="30000" dirty="0"/>
              <a:t>10 </a:t>
            </a:r>
            <a:r>
              <a:rPr lang="en-US" sz="2800" dirty="0"/>
              <a:t>The disciples said to him, “If such is the case of a man with his wife, it is better not to marry.” </a:t>
            </a:r>
            <a:r>
              <a:rPr lang="en-US" sz="2800" b="1" baseline="30000" dirty="0"/>
              <a:t>11 </a:t>
            </a:r>
            <a:r>
              <a:rPr lang="en-US" sz="2800" dirty="0"/>
              <a:t>But he said to them, “Not everyone can receive this saying, but only those to whom it is given. </a:t>
            </a:r>
            <a:r>
              <a:rPr lang="en-US" sz="2800" b="1" baseline="30000" dirty="0"/>
              <a:t>12 </a:t>
            </a:r>
            <a:r>
              <a:rPr lang="en-US" sz="2800" dirty="0"/>
              <a:t>For there are eunuchs who have been so from birth, and there are eunuchs who have been made eunuchs by men, and there are eunuchs who have made themselves eunuchs for the sake of the kingdom of heaven. </a:t>
            </a:r>
          </a:p>
        </p:txBody>
      </p:sp>
    </p:spTree>
    <p:extLst>
      <p:ext uri="{BB962C8B-B14F-4D97-AF65-F5344CB8AC3E}">
        <p14:creationId xmlns:p14="http://schemas.microsoft.com/office/powerpoint/2010/main" val="136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16550" algn="l"/>
              </a:tabLst>
            </a:pPr>
            <a:r>
              <a:rPr lang="en-US" sz="2800" dirty="0"/>
              <a:t>Let the one who is able to receive this receive it.”</a:t>
            </a:r>
          </a:p>
          <a:p>
            <a:pPr marL="0" indent="0">
              <a:lnSpc>
                <a:spcPct val="160000"/>
              </a:lnSpc>
              <a:buNone/>
              <a:tabLst>
                <a:tab pos="5416550" algn="l"/>
              </a:tabLst>
            </a:pPr>
            <a:r>
              <a:rPr lang="en-US" sz="2800" i="1" dirty="0"/>
              <a:t>	- Matthew 19:1-12</a:t>
            </a:r>
            <a:endParaRPr lang="en-US" sz="2800" dirty="0"/>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247108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3174879"/>
          </a:xfrm>
        </p:spPr>
        <p:txBody>
          <a:bodyPr>
            <a:normAutofit/>
          </a:bodyPr>
          <a:lstStyle/>
          <a:p>
            <a:r>
              <a:rPr lang="en-US" b="1" i="1" dirty="0"/>
              <a:t>Talking Point 1: </a:t>
            </a:r>
            <a:r>
              <a:rPr lang="en-US" dirty="0"/>
              <a:t>Divorce is not to be taken lightly.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72716"/>
            <a:ext cx="10515600" cy="4328284"/>
          </a:xfrm>
        </p:spPr>
        <p:txBody>
          <a:bodyPr>
            <a:normAutofit/>
          </a:bodyPr>
          <a:lstStyle/>
          <a:p>
            <a:r>
              <a:rPr lang="en-US" sz="2800" dirty="0"/>
              <a:t>What does it mean for a husband and wife to live as “one flesh”? </a:t>
            </a:r>
          </a:p>
          <a:p>
            <a:endParaRPr lang="en-US" sz="2800" dirty="0"/>
          </a:p>
          <a:p>
            <a:r>
              <a:rPr lang="en-US" sz="2800" dirty="0"/>
              <a:t>How would that kind of attitude change our culture’s view of marriage and divorce? </a:t>
            </a:r>
          </a:p>
        </p:txBody>
      </p:sp>
    </p:spTree>
    <p:extLst>
      <p:ext uri="{BB962C8B-B14F-4D97-AF65-F5344CB8AC3E}">
        <p14:creationId xmlns:p14="http://schemas.microsoft.com/office/powerpoint/2010/main" val="3396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13 </a:t>
            </a:r>
            <a:r>
              <a:rPr lang="en-US" sz="2800" dirty="0"/>
              <a:t>Then children were brought to him that he might lay his hands on them and pray. The disciples rebuked the people,</a:t>
            </a:r>
            <a:r>
              <a:rPr lang="en-US" sz="2800" b="1" baseline="30000" dirty="0"/>
              <a:t>14 </a:t>
            </a:r>
            <a:r>
              <a:rPr lang="en-US" sz="2800" dirty="0"/>
              <a:t>but Jesus said, “Let the little children come to me and do not hinder them, for to such belongs the kingdom of heaven.”</a:t>
            </a:r>
            <a:r>
              <a:rPr lang="en-US" sz="2800" b="1" baseline="30000" dirty="0"/>
              <a:t>15 </a:t>
            </a:r>
            <a:r>
              <a:rPr lang="en-US" sz="2800" dirty="0"/>
              <a:t>And he laid his hands on them and went away. </a:t>
            </a:r>
            <a:r>
              <a:rPr lang="en-US" sz="2800" b="1" baseline="30000" dirty="0"/>
              <a:t>16 </a:t>
            </a:r>
            <a:r>
              <a:rPr lang="en-US" sz="2800" dirty="0"/>
              <a:t>And behold, a man came up to him, saying, “Teacher, what good deed must I do to have eternal life?”</a:t>
            </a:r>
          </a:p>
        </p:txBody>
      </p:sp>
    </p:spTree>
    <p:extLst>
      <p:ext uri="{BB962C8B-B14F-4D97-AF65-F5344CB8AC3E}">
        <p14:creationId xmlns:p14="http://schemas.microsoft.com/office/powerpoint/2010/main" val="199152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17 </a:t>
            </a:r>
            <a:r>
              <a:rPr lang="en-US" sz="2800" dirty="0"/>
              <a:t>And he said to him, “Why do you ask me about what is good? There is only one who is good. If you would enter life, keep the commandments.” </a:t>
            </a:r>
            <a:r>
              <a:rPr lang="en-US" sz="2800" b="1" baseline="30000" dirty="0"/>
              <a:t>18 </a:t>
            </a:r>
            <a:r>
              <a:rPr lang="en-US" sz="2800" dirty="0"/>
              <a:t>He said to him, “Which ones?” And Jesus said, “You shall not murder, You shall not commit adultery, You shall not steal, You shall not bear false witness, </a:t>
            </a:r>
            <a:r>
              <a:rPr lang="en-US" sz="2800" b="1" baseline="30000" dirty="0"/>
              <a:t>19 </a:t>
            </a:r>
            <a:r>
              <a:rPr lang="en-US" sz="2800" dirty="0"/>
              <a:t>Honor your father and mother, and, You shall love your neighbor as yourself.”</a:t>
            </a:r>
          </a:p>
        </p:txBody>
      </p:sp>
    </p:spTree>
    <p:extLst>
      <p:ext uri="{BB962C8B-B14F-4D97-AF65-F5344CB8AC3E}">
        <p14:creationId xmlns:p14="http://schemas.microsoft.com/office/powerpoint/2010/main" val="408933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6240</TotalTime>
  <Words>1899</Words>
  <Application>Microsoft Macintosh PowerPoint</Application>
  <PresentationFormat>Widescreen</PresentationFormat>
  <Paragraphs>43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Avenir</vt:lpstr>
      <vt:lpstr>Avenir Light</vt:lpstr>
      <vt:lpstr>Calibri</vt:lpstr>
      <vt:lpstr>Office Theme</vt:lpstr>
      <vt:lpstr>Week 23 Matthew 19-20</vt:lpstr>
      <vt:lpstr>PowerPoint Presentation</vt:lpstr>
      <vt:lpstr>PowerPoint Presentation</vt:lpstr>
      <vt:lpstr>PowerPoint Presentation</vt:lpstr>
      <vt:lpstr>PowerPoint Presentation</vt:lpstr>
      <vt:lpstr>PowerPoint Presentation</vt:lpstr>
      <vt:lpstr>Talking Point 1: Divorce is not to be taken lightly.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Talking Point 2: In God’s kingdom, the first shall be last and the last shall be first.  </vt:lpstr>
      <vt:lpstr>PowerPoint Presentation</vt:lpstr>
      <vt:lpstr>PowerPoint Presentation</vt:lpstr>
      <vt:lpstr>PowerPoint Presentation</vt:lpstr>
      <vt:lpstr>PowerPoint Presentation</vt:lpstr>
      <vt:lpstr>PowerPoint Presentation</vt:lpstr>
      <vt:lpstr>PowerPoint Presentation</vt:lpstr>
      <vt:lpstr>Talking Point 3: In God’s kingdom, greatness is not found in power and status but in sacrifice and humility. </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89</cp:revision>
  <cp:lastPrinted>2020-07-07T17:39:11Z</cp:lastPrinted>
  <dcterms:created xsi:type="dcterms:W3CDTF">2020-04-14T21:31:30Z</dcterms:created>
  <dcterms:modified xsi:type="dcterms:W3CDTF">2021-03-22T18:40:51Z</dcterms:modified>
</cp:coreProperties>
</file>