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97" r:id="rId2"/>
    <p:sldId id="304" r:id="rId3"/>
    <p:sldId id="273" r:id="rId4"/>
    <p:sldId id="278" r:id="rId5"/>
    <p:sldId id="313" r:id="rId6"/>
    <p:sldId id="286" r:id="rId7"/>
    <p:sldId id="299" r:id="rId8"/>
    <p:sldId id="315" r:id="rId9"/>
    <p:sldId id="295" r:id="rId10"/>
    <p:sldId id="29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8"/>
    <p:restoredTop sz="96654"/>
  </p:normalViewPr>
  <p:slideViewPr>
    <p:cSldViewPr snapToGrid="0" snapToObjects="1">
      <p:cViewPr varScale="1">
        <p:scale>
          <a:sx n="79" d="100"/>
          <a:sy n="79" d="100"/>
        </p:scale>
        <p:origin x="480" y="20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3" d="100"/>
          <a:sy n="63" d="100"/>
        </p:scale>
        <p:origin x="367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DF6ECE-7914-2E4C-9CF8-F5EA1A22C6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FCA8DE1-CF69-3049-9B92-EEEF12D021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A1EC7B-1EA9-7F47-887B-C96E0AA6F9D4}" type="datetimeFigureOut">
              <a:rPr lang="en-US" smtClean="0"/>
              <a:t>12/10/20</a:t>
            </a:fld>
            <a:endParaRPr lang="en-US"/>
          </a:p>
        </p:txBody>
      </p:sp>
      <p:sp>
        <p:nvSpPr>
          <p:cNvPr id="4" name="Footer Placeholder 3">
            <a:extLst>
              <a:ext uri="{FF2B5EF4-FFF2-40B4-BE49-F238E27FC236}">
                <a16:creationId xmlns:a16="http://schemas.microsoft.com/office/drawing/2014/main" id="{680789C5-AB4B-9E45-9A45-3D841BBCE8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C8968B-ABE1-2A43-A2FC-AFCEF102C1D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56A09E-1B4F-3644-B64F-FB3AB2F4E462}" type="slidenum">
              <a:rPr lang="en-US" smtClean="0"/>
              <a:t>‹#›</a:t>
            </a:fld>
            <a:endParaRPr lang="en-US"/>
          </a:p>
        </p:txBody>
      </p:sp>
    </p:spTree>
    <p:extLst>
      <p:ext uri="{BB962C8B-B14F-4D97-AF65-F5344CB8AC3E}">
        <p14:creationId xmlns:p14="http://schemas.microsoft.com/office/powerpoint/2010/main" val="2795735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F08ACC-CB4A-2640-8AFC-8C4B164967E9}" type="datetimeFigureOut">
              <a:rPr lang="en-US" smtClean="0"/>
              <a:t>12/10/20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A0B636-FD23-D344-8EEB-70B95EAC101A}" type="slidenum">
              <a:rPr lang="en-US" smtClean="0"/>
              <a:t>‹#›</a:t>
            </a:fld>
            <a:endParaRPr lang="en-US"/>
          </a:p>
        </p:txBody>
      </p:sp>
    </p:spTree>
    <p:extLst>
      <p:ext uri="{BB962C8B-B14F-4D97-AF65-F5344CB8AC3E}">
        <p14:creationId xmlns:p14="http://schemas.microsoft.com/office/powerpoint/2010/main" val="201506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B4324-BB28-0C40-8F0A-7A71F5B07E0E}"/>
              </a:ext>
            </a:extLst>
          </p:cNvPr>
          <p:cNvSpPr>
            <a:spLocks noGrp="1"/>
          </p:cNvSpPr>
          <p:nvPr>
            <p:ph type="ctrTitle" hasCustomPrompt="1"/>
          </p:nvPr>
        </p:nvSpPr>
        <p:spPr>
          <a:xfrm>
            <a:off x="4652319" y="2100649"/>
            <a:ext cx="7002162" cy="2076123"/>
          </a:xfrm>
        </p:spPr>
        <p:txBody>
          <a:bodyPr anchor="b">
            <a:normAutofit/>
          </a:bodyPr>
          <a:lstStyle>
            <a:lvl1pPr algn="ctr">
              <a:defRPr sz="5400" b="0" i="0" spc="50" baseline="0">
                <a:solidFill>
                  <a:schemeClr val="bg1"/>
                </a:solidFill>
                <a:latin typeface="Avenir Light" panose="020B0402020203020204" pitchFamily="34" charset="77"/>
                <a:cs typeface="Arial Narrow"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BF8D56A-9FB7-3245-A75E-E0E375346A3C}"/>
              </a:ext>
            </a:extLst>
          </p:cNvPr>
          <p:cNvSpPr>
            <a:spLocks noGrp="1"/>
          </p:cNvSpPr>
          <p:nvPr>
            <p:ph type="subTitle" idx="1"/>
          </p:nvPr>
        </p:nvSpPr>
        <p:spPr>
          <a:xfrm>
            <a:off x="5145559" y="4335965"/>
            <a:ext cx="6015681" cy="1655762"/>
          </a:xfrm>
        </p:spPr>
        <p:txBody>
          <a:bodyPr/>
          <a:lstStyle>
            <a:lvl1pPr marL="0" indent="0" algn="ctr">
              <a:buNone/>
              <a:defRPr sz="2400" b="0" i="0">
                <a:solidFill>
                  <a:schemeClr val="bg1"/>
                </a:solidFill>
                <a:latin typeface="Avenir Light" panose="020B0402020203020204" pitchFamily="34" charset="77"/>
                <a:cs typeface="Arial Narrow"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9E25A8F-5E9A-2944-881C-BFA998A13995}"/>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5" name="Footer Placeholder 4">
            <a:extLst>
              <a:ext uri="{FF2B5EF4-FFF2-40B4-BE49-F238E27FC236}">
                <a16:creationId xmlns:a16="http://schemas.microsoft.com/office/drawing/2014/main" id="{1615C158-6A4F-594A-9D86-2A90818DA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44FDA8-EA26-5B42-A972-35C6FE94D530}"/>
              </a:ext>
            </a:extLst>
          </p:cNvPr>
          <p:cNvSpPr>
            <a:spLocks noGrp="1"/>
          </p:cNvSpPr>
          <p:nvPr>
            <p:ph type="sldNum" sz="quarter" idx="12"/>
          </p:nvPr>
        </p:nvSpPr>
        <p:spPr/>
        <p:txBody>
          <a:bodyPr/>
          <a:lstStyle/>
          <a:p>
            <a:fld id="{03897BD8-F7F9-BB47-AB1C-4E4CDB79E8CF}" type="slidenum">
              <a:rPr lang="en-US" smtClean="0"/>
              <a:t>‹#›</a:t>
            </a:fld>
            <a:endParaRPr lang="en-US"/>
          </a:p>
        </p:txBody>
      </p:sp>
      <p:pic>
        <p:nvPicPr>
          <p:cNvPr id="7" name="Picture 6" descr="C:\Users\mscott\Desktop\Starting Point Mockup.png">
            <a:extLst>
              <a:ext uri="{FF2B5EF4-FFF2-40B4-BE49-F238E27FC236}">
                <a16:creationId xmlns:a16="http://schemas.microsoft.com/office/drawing/2014/main" id="{7DA9EB2A-A333-AF44-823F-5BA89FD9C46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04327">
            <a:off x="-165600" y="2074800"/>
            <a:ext cx="5479853" cy="4293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774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A29A8-8F94-D64D-A2B3-B936D3904B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3EF455-17D8-5848-9872-641BCEC2F1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66A09A-E88C-FB45-B0BC-5D5A4F0947C0}"/>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5" name="Footer Placeholder 4">
            <a:extLst>
              <a:ext uri="{FF2B5EF4-FFF2-40B4-BE49-F238E27FC236}">
                <a16:creationId xmlns:a16="http://schemas.microsoft.com/office/drawing/2014/main" id="{9C9DD888-9D7A-0549-8518-467F23D99E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CFC2E-A98F-C543-92A5-DC71A257541C}"/>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348556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69226-52DA-C441-99E3-2D47ABCCB8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F55E7D-3552-894A-BAEE-6538C43C9D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2024D-6D7D-2E4F-BE04-A7160E84832A}"/>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5" name="Footer Placeholder 4">
            <a:extLst>
              <a:ext uri="{FF2B5EF4-FFF2-40B4-BE49-F238E27FC236}">
                <a16:creationId xmlns:a16="http://schemas.microsoft.com/office/drawing/2014/main" id="{1A5D27A2-E6B6-A848-A080-73B21B90F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5DFD44-A891-9042-B7FC-6E95721E4CA1}"/>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2378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7F715-6BE6-324C-A9DF-AC99F2F31415}"/>
              </a:ext>
            </a:extLst>
          </p:cNvPr>
          <p:cNvSpPr>
            <a:spLocks noGrp="1"/>
          </p:cNvSpPr>
          <p:nvPr>
            <p:ph type="title" hasCustomPrompt="1"/>
          </p:nvPr>
        </p:nvSpPr>
        <p:spPr/>
        <p:txBody>
          <a:bodyPr/>
          <a:lstStyle/>
          <a:p>
            <a:r>
              <a:rPr lang="en-US" dirty="0"/>
              <a:t>Talking Point 1</a:t>
            </a:r>
          </a:p>
        </p:txBody>
      </p:sp>
      <p:sp>
        <p:nvSpPr>
          <p:cNvPr id="3" name="Content Placeholder 2">
            <a:extLst>
              <a:ext uri="{FF2B5EF4-FFF2-40B4-BE49-F238E27FC236}">
                <a16:creationId xmlns:a16="http://schemas.microsoft.com/office/drawing/2014/main" id="{6594DE02-7773-EF46-94A8-2A7C127012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0AF41-4282-1B4C-A97A-BBCF6833EF4C}"/>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5" name="Footer Placeholder 4">
            <a:extLst>
              <a:ext uri="{FF2B5EF4-FFF2-40B4-BE49-F238E27FC236}">
                <a16:creationId xmlns:a16="http://schemas.microsoft.com/office/drawing/2014/main" id="{B786F8D5-C41A-C14A-AE12-62AE92C15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D79F5F-C5E3-F24E-B82D-7747A2F8A7E9}"/>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781817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9FC5-9C8D-0A4E-8793-C8E4D11D7A9E}"/>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8C1AC6FF-E3F2-984E-AC93-FB7ED620E3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B6CFC7-B418-ED43-830A-C97BA43DCFFB}"/>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5" name="Footer Placeholder 4">
            <a:extLst>
              <a:ext uri="{FF2B5EF4-FFF2-40B4-BE49-F238E27FC236}">
                <a16:creationId xmlns:a16="http://schemas.microsoft.com/office/drawing/2014/main" id="{B9EE9228-29D3-3D46-81CF-7D8834DB8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13040D-324E-C24F-A2E3-2C7B9B4D76D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15875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18F-84AC-5E4C-A36A-9914D271252A}"/>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074E3F2-73B7-294A-8BB4-E96FE1B9483B}"/>
              </a:ext>
            </a:extLst>
          </p:cNvPr>
          <p:cNvSpPr>
            <a:spLocks noGrp="1"/>
          </p:cNvSpPr>
          <p:nvPr>
            <p:ph sz="half" idx="1"/>
          </p:nvPr>
        </p:nvSpPr>
        <p:spPr>
          <a:xfrm>
            <a:off x="838200" y="2248927"/>
            <a:ext cx="5181600" cy="39280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F0D2D2D-1D9E-3447-8826-E03E33723885}"/>
              </a:ext>
            </a:extLst>
          </p:cNvPr>
          <p:cNvSpPr>
            <a:spLocks noGrp="1"/>
          </p:cNvSpPr>
          <p:nvPr>
            <p:ph sz="half" idx="2"/>
          </p:nvPr>
        </p:nvSpPr>
        <p:spPr>
          <a:xfrm>
            <a:off x="6172200" y="2248927"/>
            <a:ext cx="5181600" cy="3928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FE68326-4C89-6145-9C7C-6E1E41EF6411}"/>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6" name="Footer Placeholder 5">
            <a:extLst>
              <a:ext uri="{FF2B5EF4-FFF2-40B4-BE49-F238E27FC236}">
                <a16:creationId xmlns:a16="http://schemas.microsoft.com/office/drawing/2014/main" id="{48CF3FBD-A613-DD4F-8B80-DE2E6A3AB3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059C1A-4438-1E40-8826-40814A51577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009314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C6A4F-2E51-1640-8CA9-CB8071D9E45C}"/>
              </a:ext>
            </a:extLst>
          </p:cNvPr>
          <p:cNvSpPr>
            <a:spLocks noGrp="1"/>
          </p:cNvSpPr>
          <p:nvPr>
            <p:ph type="title" hasCustomPrompt="1"/>
          </p:nvPr>
        </p:nvSpPr>
        <p:spPr>
          <a:xfrm>
            <a:off x="836612" y="655508"/>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32FA1D5-1D2C-FF4E-B286-DA7D702D9D22}"/>
              </a:ext>
            </a:extLst>
          </p:cNvPr>
          <p:cNvSpPr>
            <a:spLocks noGrp="1"/>
          </p:cNvSpPr>
          <p:nvPr>
            <p:ph type="body" idx="1"/>
          </p:nvPr>
        </p:nvSpPr>
        <p:spPr>
          <a:xfrm>
            <a:off x="836612" y="198107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8F5AEC-7178-5A40-8C9A-6A351E181ED3}"/>
              </a:ext>
            </a:extLst>
          </p:cNvPr>
          <p:cNvSpPr>
            <a:spLocks noGrp="1"/>
          </p:cNvSpPr>
          <p:nvPr>
            <p:ph sz="half" idx="2"/>
          </p:nvPr>
        </p:nvSpPr>
        <p:spPr>
          <a:xfrm>
            <a:off x="839788" y="2804983"/>
            <a:ext cx="5157787" cy="3384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989A73D-0F65-4A46-889A-7E94881E1B58}"/>
              </a:ext>
            </a:extLst>
          </p:cNvPr>
          <p:cNvSpPr>
            <a:spLocks noGrp="1"/>
          </p:cNvSpPr>
          <p:nvPr>
            <p:ph type="body" sz="quarter" idx="3"/>
          </p:nvPr>
        </p:nvSpPr>
        <p:spPr>
          <a:xfrm>
            <a:off x="6169024" y="198107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091D21-1B96-DB47-9E1E-0B8F9F8E2C28}"/>
              </a:ext>
            </a:extLst>
          </p:cNvPr>
          <p:cNvSpPr>
            <a:spLocks noGrp="1"/>
          </p:cNvSpPr>
          <p:nvPr>
            <p:ph sz="quarter" idx="4"/>
          </p:nvPr>
        </p:nvSpPr>
        <p:spPr>
          <a:xfrm>
            <a:off x="6172200" y="2804983"/>
            <a:ext cx="5183188" cy="3384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4784BE0-D4A2-754D-AF27-1B905CCB46BF}"/>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8" name="Footer Placeholder 7">
            <a:extLst>
              <a:ext uri="{FF2B5EF4-FFF2-40B4-BE49-F238E27FC236}">
                <a16:creationId xmlns:a16="http://schemas.microsoft.com/office/drawing/2014/main" id="{49CACE51-4114-B643-BDB6-4392ACCBFE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3DD068-02C2-0E4D-8E9A-DD66D9399927}"/>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1538332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5CFF5-04A7-8D49-8381-B5BFC815FFC4}"/>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0ACB430-009F-9442-AA20-EF909B2C269E}"/>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4" name="Footer Placeholder 3">
            <a:extLst>
              <a:ext uri="{FF2B5EF4-FFF2-40B4-BE49-F238E27FC236}">
                <a16:creationId xmlns:a16="http://schemas.microsoft.com/office/drawing/2014/main" id="{F246BFB0-4CAF-284D-A3FA-FED2438296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464491-4B26-E942-9D11-BDCE3130187B}"/>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630155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EFB6DC-190E-1543-8E45-6A55BF51B718}"/>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3" name="Footer Placeholder 2">
            <a:extLst>
              <a:ext uri="{FF2B5EF4-FFF2-40B4-BE49-F238E27FC236}">
                <a16:creationId xmlns:a16="http://schemas.microsoft.com/office/drawing/2014/main" id="{3EA70AE7-1EC1-BE46-8BFC-BD510B307E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3B0053-E5BE-9F4E-B5D9-C1BE9CC1E17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048607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9949C-763A-6D42-8E35-FE6CD7F549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D6E650-12DB-3649-8AD0-65C3526FFE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F904A1-134E-784C-9FA2-4F51D4451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C59B8F-2C4B-594D-9202-4920E7162F36}"/>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6" name="Footer Placeholder 5">
            <a:extLst>
              <a:ext uri="{FF2B5EF4-FFF2-40B4-BE49-F238E27FC236}">
                <a16:creationId xmlns:a16="http://schemas.microsoft.com/office/drawing/2014/main" id="{2B00DD91-3A95-774B-8F4C-0C3402E146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538194-35D0-514D-AC42-26EA9B3F459E}"/>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49186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8668-DE9E-4E48-8FBC-4E5B518472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B93C2A-9799-0047-9EF8-44CE4758A3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48F1031-B7A7-974E-9A14-449FDB634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07CFFD-DF5F-9F44-8C2A-4DFA859B2F1B}"/>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6" name="Footer Placeholder 5">
            <a:extLst>
              <a:ext uri="{FF2B5EF4-FFF2-40B4-BE49-F238E27FC236}">
                <a16:creationId xmlns:a16="http://schemas.microsoft.com/office/drawing/2014/main" id="{AD559A19-F45D-E24B-A526-CD89E54B65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E9AC34-7C03-634F-9B34-B95BEDD8671F}"/>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3294112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95C815-57A9-BD4C-815B-A3A75DECA7E7}"/>
              </a:ext>
            </a:extLst>
          </p:cNvPr>
          <p:cNvSpPr>
            <a:spLocks noGrp="1"/>
          </p:cNvSpPr>
          <p:nvPr>
            <p:ph type="title"/>
          </p:nvPr>
        </p:nvSpPr>
        <p:spPr>
          <a:xfrm>
            <a:off x="838200" y="743979"/>
            <a:ext cx="10515600" cy="92579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5DC36F0-15BB-CF47-A147-92DD7D3B0754}"/>
              </a:ext>
            </a:extLst>
          </p:cNvPr>
          <p:cNvSpPr>
            <a:spLocks noGrp="1"/>
          </p:cNvSpPr>
          <p:nvPr>
            <p:ph type="body" idx="1"/>
          </p:nvPr>
        </p:nvSpPr>
        <p:spPr>
          <a:xfrm>
            <a:off x="838200" y="1848679"/>
            <a:ext cx="10515600" cy="43282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DAE9237-7776-8D49-A1E2-6EA46D4919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27CC3-1A5F-634D-8DE5-225621D74D0D}" type="datetimeFigureOut">
              <a:rPr lang="en-US" smtClean="0"/>
              <a:t>12/10/20</a:t>
            </a:fld>
            <a:endParaRPr lang="en-US"/>
          </a:p>
        </p:txBody>
      </p:sp>
      <p:sp>
        <p:nvSpPr>
          <p:cNvPr id="5" name="Footer Placeholder 4">
            <a:extLst>
              <a:ext uri="{FF2B5EF4-FFF2-40B4-BE49-F238E27FC236}">
                <a16:creationId xmlns:a16="http://schemas.microsoft.com/office/drawing/2014/main" id="{8CF77096-FA10-8A44-ACFB-143433563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7B589B-9DD8-E945-AFBE-CE7F23D050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897BD8-F7F9-BB47-AB1C-4E4CDB79E8CF}" type="slidenum">
              <a:rPr lang="en-US" smtClean="0"/>
              <a:t>‹#›</a:t>
            </a:fld>
            <a:endParaRPr lang="en-US"/>
          </a:p>
        </p:txBody>
      </p:sp>
    </p:spTree>
    <p:extLst>
      <p:ext uri="{BB962C8B-B14F-4D97-AF65-F5344CB8AC3E}">
        <p14:creationId xmlns:p14="http://schemas.microsoft.com/office/powerpoint/2010/main" val="3574610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spc="30" baseline="0">
          <a:solidFill>
            <a:schemeClr val="tx1"/>
          </a:solidFill>
          <a:latin typeface="Avenir Light" panose="020B0402020203020204" pitchFamily="34" charset="77"/>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i="0" kern="1200" spc="30" baseline="0">
          <a:solidFill>
            <a:schemeClr val="tx1"/>
          </a:solidFill>
          <a:latin typeface="Avenir Light" panose="020B0402020203020204" pitchFamily="34" charset="77"/>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spc="30" baseline="0">
          <a:solidFill>
            <a:schemeClr val="tx1"/>
          </a:solidFill>
          <a:latin typeface="Avenir Light" panose="020B0402020203020204" pitchFamily="34" charset="77"/>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spc="30" baseline="0">
          <a:solidFill>
            <a:schemeClr val="tx1"/>
          </a:solidFill>
          <a:latin typeface="Avenir Light" panose="020B0402020203020204" pitchFamily="34" charset="77"/>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652FF-16C1-C245-8DB4-2E9065C250CF}"/>
              </a:ext>
            </a:extLst>
          </p:cNvPr>
          <p:cNvSpPr>
            <a:spLocks noGrp="1"/>
          </p:cNvSpPr>
          <p:nvPr>
            <p:ph type="title"/>
          </p:nvPr>
        </p:nvSpPr>
        <p:spPr>
          <a:xfrm>
            <a:off x="1172737" y="5204467"/>
            <a:ext cx="10515600" cy="925796"/>
          </a:xfrm>
        </p:spPr>
        <p:txBody>
          <a:bodyPr>
            <a:normAutofit fontScale="90000"/>
          </a:bodyPr>
          <a:lstStyle/>
          <a:p>
            <a:pPr algn="ctr"/>
            <a:r>
              <a:rPr lang="en-US" b="1" dirty="0"/>
              <a:t>Week 19</a:t>
            </a:r>
            <a:br>
              <a:rPr lang="en-US" b="1" dirty="0"/>
            </a:br>
            <a:r>
              <a:rPr lang="en-US" b="1" dirty="0"/>
              <a:t>Matthew 17:1-13</a:t>
            </a:r>
            <a:endParaRPr lang="en-US" dirty="0"/>
          </a:p>
        </p:txBody>
      </p:sp>
    </p:spTree>
    <p:extLst>
      <p:ext uri="{BB962C8B-B14F-4D97-AF65-F5344CB8AC3E}">
        <p14:creationId xmlns:p14="http://schemas.microsoft.com/office/powerpoint/2010/main" val="3571686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825621"/>
            <a:ext cx="10515600" cy="925796"/>
          </a:xfrm>
        </p:spPr>
        <p:txBody>
          <a:bodyPr>
            <a:normAutofit/>
          </a:bodyPr>
          <a:lstStyle/>
          <a:p>
            <a:r>
              <a:rPr lang="en-US" b="1" i="1" dirty="0"/>
              <a:t>Challenges</a:t>
            </a:r>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2415416"/>
            <a:ext cx="10515600" cy="4328284"/>
          </a:xfrm>
        </p:spPr>
        <p:txBody>
          <a:bodyPr/>
          <a:lstStyle/>
          <a:p>
            <a:pPr marL="0" indent="0">
              <a:buNone/>
            </a:pPr>
            <a:r>
              <a:rPr lang="en-US" sz="2800" dirty="0"/>
              <a:t>THINK: Does my life look like the lives of the disciples, the prophets, or Jesus Himself?</a:t>
            </a:r>
          </a:p>
          <a:p>
            <a:pPr marL="0" indent="0">
              <a:buNone/>
            </a:pPr>
            <a:endParaRPr lang="en-US" sz="2800" dirty="0">
              <a:latin typeface="Calibri" panose="020F0502020204030204" pitchFamily="34" charset="0"/>
              <a:cs typeface="Calibri" panose="020F0502020204030204" pitchFamily="34" charset="0"/>
            </a:endParaRPr>
          </a:p>
          <a:p>
            <a:pPr marL="0" indent="0">
              <a:buNone/>
            </a:pPr>
            <a:r>
              <a:rPr lang="en-US" sz="2800" dirty="0"/>
              <a:t>PRAY: Spend some time in praise and worship of Christ in all His glory.</a:t>
            </a:r>
          </a:p>
          <a:p>
            <a:pPr marL="0" indent="0">
              <a:buNone/>
            </a:pPr>
            <a:endParaRPr lang="en-US" sz="2800" dirty="0"/>
          </a:p>
          <a:p>
            <a:pPr marL="0" indent="0">
              <a:buNone/>
            </a:pPr>
            <a:r>
              <a:rPr lang="en-US" sz="2800" dirty="0"/>
              <a:t>ACT: We have the opportunity to share His glory with the world!</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6752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22960" y="1582783"/>
            <a:ext cx="10515600" cy="4882243"/>
          </a:xfrm>
        </p:spPr>
        <p:txBody>
          <a:bodyPr>
            <a:normAutofit fontScale="92500" lnSpcReduction="10000"/>
          </a:bodyPr>
          <a:lstStyle/>
          <a:p>
            <a:pPr marL="0" indent="0">
              <a:lnSpc>
                <a:spcPct val="160000"/>
              </a:lnSpc>
              <a:buNone/>
            </a:pPr>
            <a:r>
              <a:rPr lang="en-US" sz="3000" b="1" baseline="30000" dirty="0"/>
              <a:t>1 </a:t>
            </a:r>
            <a:r>
              <a:rPr lang="en-US" sz="3000" dirty="0"/>
              <a:t>And after six days Jesus took with him Peter and James, and John his brother, and led them up a high mountain by themselves. </a:t>
            </a:r>
            <a:r>
              <a:rPr lang="en-US" sz="3000" b="1" baseline="30000" dirty="0"/>
              <a:t>2 </a:t>
            </a:r>
            <a:r>
              <a:rPr lang="en-US" sz="3000" dirty="0"/>
              <a:t>And he was transfigured before them, and his face shone like the sun, and his clothes became white as light. </a:t>
            </a:r>
            <a:r>
              <a:rPr lang="en-US" sz="3000" b="1" baseline="30000" dirty="0"/>
              <a:t>3 </a:t>
            </a:r>
            <a:r>
              <a:rPr lang="en-US" sz="3000" dirty="0"/>
              <a:t>And behold, there appeared to them Moses and Elijah, talking with him.  	</a:t>
            </a:r>
          </a:p>
          <a:p>
            <a:pPr marL="0" indent="0">
              <a:lnSpc>
                <a:spcPct val="160000"/>
              </a:lnSpc>
              <a:buNone/>
              <a:tabLst>
                <a:tab pos="5481638" algn="l"/>
              </a:tabLst>
            </a:pPr>
            <a:r>
              <a:rPr lang="en-US" sz="3000" i="1" dirty="0"/>
              <a:t>	- Matthew 17:1-3</a:t>
            </a:r>
            <a:endParaRPr lang="en-US" sz="3000" dirty="0"/>
          </a:p>
          <a:p>
            <a:pPr marL="0" indent="0">
              <a:lnSpc>
                <a:spcPct val="160000"/>
              </a:lnSpc>
              <a:buNone/>
              <a:tabLst>
                <a:tab pos="5481638" algn="l"/>
              </a:tabLst>
            </a:pPr>
            <a:endParaRPr lang="en-US" sz="2800" dirty="0"/>
          </a:p>
        </p:txBody>
      </p:sp>
    </p:spTree>
    <p:extLst>
      <p:ext uri="{BB962C8B-B14F-4D97-AF65-F5344CB8AC3E}">
        <p14:creationId xmlns:p14="http://schemas.microsoft.com/office/powerpoint/2010/main" val="2062377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723692"/>
            <a:ext cx="10515600" cy="2880965"/>
          </a:xfrm>
        </p:spPr>
        <p:txBody>
          <a:bodyPr>
            <a:normAutofit fontScale="90000"/>
          </a:bodyPr>
          <a:lstStyle/>
          <a:p>
            <a:r>
              <a:rPr lang="en-US" b="1" i="1" dirty="0"/>
              <a:t>Talking Point 1: </a:t>
            </a:r>
            <a:r>
              <a:rPr lang="en-US" dirty="0"/>
              <a:t>Jesus is not just a prophet or teacher or human king; He is God Himself. </a:t>
            </a:r>
            <a:br>
              <a:rPr lang="en-US" dirty="0"/>
            </a:br>
            <a:br>
              <a:rPr lang="en-US" dirty="0"/>
            </a:br>
            <a:br>
              <a:rPr lang="en-US" dirty="0"/>
            </a:b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444116"/>
            <a:ext cx="10515600" cy="4328284"/>
          </a:xfrm>
        </p:spPr>
        <p:txBody>
          <a:bodyPr/>
          <a:lstStyle/>
          <a:p>
            <a:r>
              <a:rPr lang="en-US" sz="2800" dirty="0"/>
              <a:t>How would seeing the glory of Jesus change the way you relate to Him?</a:t>
            </a:r>
          </a:p>
          <a:p>
            <a:pPr marL="0" indent="0">
              <a:buNone/>
            </a:pPr>
            <a:endParaRPr lang="en-US" sz="2800" dirty="0"/>
          </a:p>
          <a:p>
            <a:r>
              <a:rPr lang="en-US" sz="2800" dirty="0"/>
              <a:t>If we lived in a way that reflected Jesus’s image to the world, how would that change the world around us?</a:t>
            </a:r>
          </a:p>
        </p:txBody>
      </p:sp>
    </p:spTree>
    <p:extLst>
      <p:ext uri="{BB962C8B-B14F-4D97-AF65-F5344CB8AC3E}">
        <p14:creationId xmlns:p14="http://schemas.microsoft.com/office/powerpoint/2010/main" val="339673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665514"/>
            <a:ext cx="10515600" cy="4882243"/>
          </a:xfrm>
        </p:spPr>
        <p:txBody>
          <a:bodyPr>
            <a:normAutofit/>
          </a:bodyPr>
          <a:lstStyle/>
          <a:p>
            <a:pPr marL="0" indent="0">
              <a:lnSpc>
                <a:spcPct val="160000"/>
              </a:lnSpc>
              <a:buNone/>
              <a:tabLst>
                <a:tab pos="2732088" algn="l"/>
              </a:tabLst>
            </a:pPr>
            <a:r>
              <a:rPr lang="en-US" sz="2800" b="1" baseline="30000" dirty="0"/>
              <a:t>4 </a:t>
            </a:r>
            <a:r>
              <a:rPr lang="en-US" sz="2800" dirty="0"/>
              <a:t>And Peter said to Jesus, “Lord, it is good that we are here. If you wish, I will make three tents here, one for you and one for Moses and one for Elijah.” </a:t>
            </a:r>
            <a:r>
              <a:rPr lang="en-US" sz="2800" b="1" baseline="30000" dirty="0"/>
              <a:t>5 </a:t>
            </a:r>
            <a:r>
              <a:rPr lang="en-US" sz="2800" dirty="0"/>
              <a:t>He was still speaking when, behold, a bright cloud overshadowed them, and a voice from the cloud said, “This is my beloved Son, with whom I am well pleased; listen to him.” </a:t>
            </a:r>
            <a:r>
              <a:rPr lang="en-US" sz="2800" b="1" baseline="30000" dirty="0"/>
              <a:t>6 </a:t>
            </a:r>
            <a:r>
              <a:rPr lang="en-US" sz="2800" dirty="0"/>
              <a:t>When the disciples heard this, they fell on their faces and were terrified.</a:t>
            </a:r>
            <a:endParaRPr lang="en-US" sz="2800" i="1" dirty="0"/>
          </a:p>
        </p:txBody>
      </p:sp>
    </p:spTree>
    <p:extLst>
      <p:ext uri="{BB962C8B-B14F-4D97-AF65-F5344CB8AC3E}">
        <p14:creationId xmlns:p14="http://schemas.microsoft.com/office/powerpoint/2010/main" val="1759066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665514"/>
            <a:ext cx="10515600" cy="4882243"/>
          </a:xfrm>
        </p:spPr>
        <p:txBody>
          <a:bodyPr>
            <a:noAutofit/>
          </a:bodyPr>
          <a:lstStyle/>
          <a:p>
            <a:pPr marL="0" indent="0">
              <a:lnSpc>
                <a:spcPct val="160000"/>
              </a:lnSpc>
              <a:buNone/>
            </a:pPr>
            <a:r>
              <a:rPr lang="en-US" sz="2800" b="1" baseline="30000" dirty="0"/>
              <a:t>7 </a:t>
            </a:r>
            <a:r>
              <a:rPr lang="en-US" sz="2800" dirty="0"/>
              <a:t>But Jesus came and touched them, saying, “Rise, and have no fear.” </a:t>
            </a:r>
            <a:r>
              <a:rPr lang="en-US" sz="2800" b="1" baseline="30000" dirty="0"/>
              <a:t>8 </a:t>
            </a:r>
            <a:r>
              <a:rPr lang="en-US" sz="2800" dirty="0"/>
              <a:t>And when they lifted up their eyes, they saw no one but Jesus only. </a:t>
            </a:r>
            <a:r>
              <a:rPr lang="en-US" sz="2800" i="1" dirty="0"/>
              <a:t>	</a:t>
            </a:r>
          </a:p>
          <a:p>
            <a:pPr marL="0" indent="0">
              <a:lnSpc>
                <a:spcPct val="160000"/>
              </a:lnSpc>
              <a:buNone/>
              <a:tabLst>
                <a:tab pos="5481638" algn="l"/>
              </a:tabLst>
            </a:pPr>
            <a:r>
              <a:rPr lang="en-US" sz="2800" i="1" dirty="0"/>
              <a:t>	- Matthew 17:4-8</a:t>
            </a:r>
            <a:endParaRPr lang="en-US" sz="2800" dirty="0"/>
          </a:p>
          <a:p>
            <a:pPr marL="0" indent="0">
              <a:lnSpc>
                <a:spcPct val="160000"/>
              </a:lnSpc>
              <a:buNone/>
              <a:tabLst>
                <a:tab pos="5481638" algn="l"/>
              </a:tabLst>
            </a:pPr>
            <a:endParaRPr lang="en-US" sz="2800" dirty="0"/>
          </a:p>
        </p:txBody>
      </p:sp>
    </p:spTree>
    <p:extLst>
      <p:ext uri="{BB962C8B-B14F-4D97-AF65-F5344CB8AC3E}">
        <p14:creationId xmlns:p14="http://schemas.microsoft.com/office/powerpoint/2010/main" val="1991520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691036"/>
            <a:ext cx="10515600" cy="1395064"/>
          </a:xfrm>
        </p:spPr>
        <p:txBody>
          <a:bodyPr>
            <a:normAutofit fontScale="90000"/>
          </a:bodyPr>
          <a:lstStyle/>
          <a:p>
            <a:r>
              <a:rPr lang="en-US" b="1" i="1" dirty="0"/>
              <a:t>Talking Point 2: </a:t>
            </a:r>
            <a:r>
              <a:rPr lang="en-US" b="1" dirty="0"/>
              <a:t>God calls us to listen and obey Jesus’s words the same as we would His law. </a:t>
            </a: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607402"/>
            <a:ext cx="10515600" cy="4328284"/>
          </a:xfrm>
        </p:spPr>
        <p:txBody>
          <a:bodyPr/>
          <a:lstStyle/>
          <a:p>
            <a:r>
              <a:rPr lang="en-US" sz="2800" dirty="0"/>
              <a:t>Why are </a:t>
            </a:r>
            <a:r>
              <a:rPr lang="en-US" sz="2800"/>
              <a:t>Jesus’ </a:t>
            </a:r>
            <a:r>
              <a:rPr lang="en-US" sz="2800" dirty="0"/>
              <a:t>words equivalent to the Word of God?</a:t>
            </a:r>
          </a:p>
          <a:p>
            <a:pPr marL="0" indent="0">
              <a:buNone/>
            </a:pPr>
            <a:endParaRPr lang="en-US" sz="2800" dirty="0"/>
          </a:p>
          <a:p>
            <a:r>
              <a:rPr lang="en-US" sz="2800" dirty="0"/>
              <a:t>Why is it significant that Jesus came to them and touched them? How can we show the same kind of care and compassion when we reach out to those who are far from God?</a:t>
            </a:r>
          </a:p>
        </p:txBody>
      </p:sp>
    </p:spTree>
    <p:extLst>
      <p:ext uri="{BB962C8B-B14F-4D97-AF65-F5344CB8AC3E}">
        <p14:creationId xmlns:p14="http://schemas.microsoft.com/office/powerpoint/2010/main" val="192011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50000"/>
              </a:lnSpc>
              <a:buNone/>
            </a:pPr>
            <a:r>
              <a:rPr lang="en-US" sz="2800" b="1" baseline="30000" dirty="0"/>
              <a:t>9 </a:t>
            </a:r>
            <a:r>
              <a:rPr lang="en-US" sz="2800" dirty="0"/>
              <a:t>And as they were coming down the mountain, Jesus commanded them, “Tell no one the vision, until the Son of Man is raised from the dead.” </a:t>
            </a:r>
            <a:r>
              <a:rPr lang="en-US" sz="2800" b="1" baseline="30000" dirty="0"/>
              <a:t>10 </a:t>
            </a:r>
            <a:r>
              <a:rPr lang="en-US" sz="2800" dirty="0"/>
              <a:t>And the disciples asked him, “Then why do the scribes say that first Elijah must come?” </a:t>
            </a:r>
            <a:r>
              <a:rPr lang="en-US" sz="2800" b="1" baseline="30000" dirty="0"/>
              <a:t>11 </a:t>
            </a:r>
            <a:r>
              <a:rPr lang="en-US" sz="2800" dirty="0"/>
              <a:t>He answered, “Elijah does come, and he will restore all things. </a:t>
            </a:r>
            <a:r>
              <a:rPr lang="en-US" sz="2800" b="1" baseline="30000" dirty="0"/>
              <a:t>12 </a:t>
            </a:r>
            <a:r>
              <a:rPr lang="en-US" sz="2800" dirty="0"/>
              <a:t>But I tell you that Elijah has already come, and they did not recognize him, but did to him whatever they pleased. </a:t>
            </a:r>
          </a:p>
        </p:txBody>
      </p:sp>
    </p:spTree>
    <p:extLst>
      <p:ext uri="{BB962C8B-B14F-4D97-AF65-F5344CB8AC3E}">
        <p14:creationId xmlns:p14="http://schemas.microsoft.com/office/powerpoint/2010/main" val="64152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60000"/>
              </a:lnSpc>
              <a:buNone/>
            </a:pPr>
            <a:r>
              <a:rPr lang="en-US" sz="2800" dirty="0"/>
              <a:t>So also the Son of Man will certainly suffer at their hands.” </a:t>
            </a:r>
            <a:r>
              <a:rPr lang="en-US" sz="2800" b="1" baseline="30000" dirty="0"/>
              <a:t>13 </a:t>
            </a:r>
            <a:r>
              <a:rPr lang="en-US" sz="2800" dirty="0"/>
              <a:t>Then the disciples understood that he was speaking to them of John the Baptist.</a:t>
            </a:r>
          </a:p>
          <a:p>
            <a:pPr marL="0" indent="0">
              <a:buNone/>
              <a:tabLst>
                <a:tab pos="5481638" algn="l"/>
              </a:tabLst>
            </a:pPr>
            <a:br>
              <a:rPr lang="en-US" sz="2800" dirty="0"/>
            </a:br>
            <a:r>
              <a:rPr lang="en-US" sz="2800" i="1" dirty="0"/>
              <a:t>		- Matthew 17:9-13</a:t>
            </a:r>
            <a:endParaRPr lang="en-US" sz="2800" dirty="0"/>
          </a:p>
          <a:p>
            <a:pPr marL="0" indent="0">
              <a:lnSpc>
                <a:spcPct val="150000"/>
              </a:lnSpc>
              <a:buNone/>
            </a:pPr>
            <a:endParaRPr lang="en-US" sz="2800" dirty="0"/>
          </a:p>
        </p:txBody>
      </p:sp>
    </p:spTree>
    <p:extLst>
      <p:ext uri="{BB962C8B-B14F-4D97-AF65-F5344CB8AC3E}">
        <p14:creationId xmlns:p14="http://schemas.microsoft.com/office/powerpoint/2010/main" val="3938359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691036"/>
            <a:ext cx="10515600" cy="1509364"/>
          </a:xfrm>
        </p:spPr>
        <p:txBody>
          <a:bodyPr>
            <a:normAutofit/>
          </a:bodyPr>
          <a:lstStyle/>
          <a:p>
            <a:r>
              <a:rPr lang="en-US" b="1" i="1" dirty="0"/>
              <a:t>Talking Point 3: </a:t>
            </a:r>
            <a:r>
              <a:rPr lang="en-US" dirty="0"/>
              <a:t>Jesus was not the Messiah they were expecting. </a:t>
            </a: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4113588"/>
            <a:ext cx="10515600" cy="4328284"/>
          </a:xfrm>
        </p:spPr>
        <p:txBody>
          <a:bodyPr/>
          <a:lstStyle/>
          <a:p>
            <a:r>
              <a:rPr lang="en-US" sz="2800" dirty="0"/>
              <a:t>In what ways do we have wrong expectations of who Jesus is, why He came, and what He does for us? In what specific ways do we focus on earthly victories when Jesus wants to fight our spiritual battles?</a:t>
            </a:r>
          </a:p>
          <a:p>
            <a:endParaRPr lang="en-US" sz="2800" dirty="0"/>
          </a:p>
          <a:p>
            <a:r>
              <a:rPr lang="en-US" sz="2800"/>
              <a:t>How </a:t>
            </a:r>
            <a:r>
              <a:rPr lang="en-US" sz="2800" dirty="0"/>
              <a:t>is John the Baptist like Elijah?</a:t>
            </a:r>
          </a:p>
          <a:p>
            <a:pPr marL="0" indent="0">
              <a:buNone/>
            </a:pPr>
            <a:endParaRPr lang="en-US" sz="2800" dirty="0"/>
          </a:p>
        </p:txBody>
      </p:sp>
    </p:spTree>
    <p:extLst>
      <p:ext uri="{BB962C8B-B14F-4D97-AF65-F5344CB8AC3E}">
        <p14:creationId xmlns:p14="http://schemas.microsoft.com/office/powerpoint/2010/main" val="1289051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rting Point Template" id="{5D7B1CBF-CEF8-AC4D-AB9C-A047ABA99877}" vid="{87BF54A9-BFB8-E04E-B73B-76E163C49E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6095</TotalTime>
  <Words>633</Words>
  <Application>Microsoft Macintosh PowerPoint</Application>
  <PresentationFormat>Widescreen</PresentationFormat>
  <Paragraphs>27</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Narrow</vt:lpstr>
      <vt:lpstr>Avenir Light</vt:lpstr>
      <vt:lpstr>Calibri</vt:lpstr>
      <vt:lpstr>Office Theme</vt:lpstr>
      <vt:lpstr>Week 19 Matthew 17:1-13</vt:lpstr>
      <vt:lpstr>PowerPoint Presentation</vt:lpstr>
      <vt:lpstr>Talking Point 1: Jesus is not just a prophet or teacher or human king; He is God Himself.    </vt:lpstr>
      <vt:lpstr>PowerPoint Presentation</vt:lpstr>
      <vt:lpstr>PowerPoint Presentation</vt:lpstr>
      <vt:lpstr>Talking Point 2: God calls us to listen and obey Jesus’s words the same as we would His law. </vt:lpstr>
      <vt:lpstr>PowerPoint Presentation</vt:lpstr>
      <vt:lpstr>PowerPoint Presentation</vt:lpstr>
      <vt:lpstr>Talking Point 3: Jesus was not the Messiah they were expecting. </vt:lpstr>
      <vt:lpstr>Challenges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 CAN WE TRUST THE BIBLE?</dc:title>
  <dc:creator>Jason Snyder</dc:creator>
  <cp:lastModifiedBy>Matt Mullins</cp:lastModifiedBy>
  <cp:revision>63</cp:revision>
  <cp:lastPrinted>2020-07-07T17:39:11Z</cp:lastPrinted>
  <dcterms:created xsi:type="dcterms:W3CDTF">2020-04-14T21:31:30Z</dcterms:created>
  <dcterms:modified xsi:type="dcterms:W3CDTF">2020-12-10T23:20:51Z</dcterms:modified>
</cp:coreProperties>
</file>