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97" r:id="rId2"/>
    <p:sldId id="257" r:id="rId3"/>
    <p:sldId id="303" r:id="rId4"/>
    <p:sldId id="316" r:id="rId5"/>
    <p:sldId id="304" r:id="rId6"/>
    <p:sldId id="273" r:id="rId7"/>
    <p:sldId id="278" r:id="rId8"/>
    <p:sldId id="311" r:id="rId9"/>
    <p:sldId id="313" r:id="rId10"/>
    <p:sldId id="286" r:id="rId11"/>
    <p:sldId id="299" r:id="rId12"/>
    <p:sldId id="314" r:id="rId13"/>
    <p:sldId id="315"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12/10/20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12/10/20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18</a:t>
            </a:r>
            <a:br>
              <a:rPr lang="en-US" b="1" dirty="0"/>
            </a:br>
            <a:r>
              <a:rPr lang="en-US" b="1" dirty="0"/>
              <a:t>Matthew 16</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395064"/>
          </a:xfrm>
        </p:spPr>
        <p:txBody>
          <a:bodyPr>
            <a:normAutofit fontScale="90000"/>
          </a:bodyPr>
          <a:lstStyle/>
          <a:p>
            <a:r>
              <a:rPr lang="en-US" b="1" i="1" dirty="0"/>
              <a:t>Talking Point 2: </a:t>
            </a:r>
            <a:r>
              <a:rPr lang="en-US" dirty="0"/>
              <a:t>Confession of Jesus as Messiah is the rock on which the church is built.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395130"/>
            <a:ext cx="10515600" cy="4328284"/>
          </a:xfrm>
        </p:spPr>
        <p:txBody>
          <a:bodyPr/>
          <a:lstStyle/>
          <a:p>
            <a:r>
              <a:rPr lang="en-US" sz="2800" dirty="0"/>
              <a:t>What is “the rock” on which Jesus would build His church?</a:t>
            </a:r>
          </a:p>
          <a:p>
            <a:pPr marL="0" indent="0">
              <a:buNone/>
            </a:pPr>
            <a:endParaRPr lang="en-US" sz="2800" dirty="0"/>
          </a:p>
          <a:p>
            <a:r>
              <a:rPr lang="en-US" sz="2800" dirty="0"/>
              <a:t>What are some practical ways you can focus on fulfilling the Great Commission this week?</a:t>
            </a:r>
          </a:p>
        </p:txBody>
      </p:sp>
    </p:spTree>
    <p:extLst>
      <p:ext uri="{BB962C8B-B14F-4D97-AF65-F5344CB8AC3E}">
        <p14:creationId xmlns:p14="http://schemas.microsoft.com/office/powerpoint/2010/main" val="19201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21 </a:t>
            </a:r>
            <a:r>
              <a:rPr lang="en-US" sz="2800" dirty="0"/>
              <a:t>From that time Jesus began to show his disciples that he must go to Jerusalem and suffer many things from the elders and chief priests and scribes, and be killed, and on the third day be raised. </a:t>
            </a:r>
            <a:r>
              <a:rPr lang="en-US" sz="2800" b="1" baseline="30000" dirty="0"/>
              <a:t>22 </a:t>
            </a:r>
            <a:r>
              <a:rPr lang="en-US" sz="2800" dirty="0"/>
              <a:t>And Peter took him aside and began to rebuke him, saying, “Far be it from you, Lord! This shall never happen to you.” </a:t>
            </a:r>
            <a:r>
              <a:rPr lang="en-US" sz="2800" b="1" baseline="30000" dirty="0"/>
              <a:t>23 </a:t>
            </a:r>
            <a:r>
              <a:rPr lang="en-US" sz="2800" dirty="0"/>
              <a:t>But he turned and said to Peter, “Get behind me, Satan! You are a hindrance to me. </a:t>
            </a:r>
          </a:p>
        </p:txBody>
      </p:sp>
    </p:spTree>
    <p:extLst>
      <p:ext uri="{BB962C8B-B14F-4D97-AF65-F5344CB8AC3E}">
        <p14:creationId xmlns:p14="http://schemas.microsoft.com/office/powerpoint/2010/main" val="6415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dirty="0"/>
              <a:t>For you are not setting your mind on the things of God, but on the things of man.”</a:t>
            </a:r>
            <a:r>
              <a:rPr lang="en-US" sz="2800" b="1" baseline="30000" dirty="0"/>
              <a:t> 24 </a:t>
            </a:r>
            <a:r>
              <a:rPr lang="en-US" sz="2800" dirty="0"/>
              <a:t>Then Jesus told his disciples, “If anyone would come after me, let him deny himself and take up his cross and follow me.</a:t>
            </a:r>
            <a:r>
              <a:rPr lang="en-US" sz="2800" b="1" baseline="30000" dirty="0"/>
              <a:t>25 </a:t>
            </a:r>
            <a:r>
              <a:rPr lang="en-US" sz="2800" dirty="0"/>
              <a:t>For whoever would save his life will lose it, but whoever loses his life for my sake will find it. </a:t>
            </a:r>
            <a:r>
              <a:rPr lang="en-US" sz="2800" b="1" baseline="30000" dirty="0"/>
              <a:t> 26 </a:t>
            </a:r>
            <a:r>
              <a:rPr lang="en-US" sz="2800" dirty="0"/>
              <a:t>For what will it profit a man if he gains the whole world and forfeits his soul?  Or what shall a man give in return for his soul?</a:t>
            </a:r>
          </a:p>
        </p:txBody>
      </p:sp>
    </p:spTree>
    <p:extLst>
      <p:ext uri="{BB962C8B-B14F-4D97-AF65-F5344CB8AC3E}">
        <p14:creationId xmlns:p14="http://schemas.microsoft.com/office/powerpoint/2010/main" val="211163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27 </a:t>
            </a:r>
            <a:r>
              <a:rPr lang="en-US" sz="2800" dirty="0"/>
              <a:t>For the Son of Man is going to come with his angels in the glory of his Father, and then he will repay each person according to what he has done. </a:t>
            </a:r>
            <a:r>
              <a:rPr lang="en-US" sz="2800" b="1" baseline="30000" dirty="0"/>
              <a:t>28 </a:t>
            </a:r>
            <a:r>
              <a:rPr lang="en-US" sz="2800" dirty="0"/>
              <a:t>Truly, I say to you, there are some standing here who will not taste death until they see the Son of Man coming in his kingdom.”</a:t>
            </a:r>
          </a:p>
          <a:p>
            <a:pPr marL="0" indent="0">
              <a:lnSpc>
                <a:spcPct val="150000"/>
              </a:lnSpc>
              <a:buNone/>
              <a:tabLst>
                <a:tab pos="5416550" algn="l"/>
              </a:tabLst>
            </a:pPr>
            <a:r>
              <a:rPr lang="en-US" sz="2800" i="1" dirty="0"/>
              <a:t>		- Matthew 16:21-28</a:t>
            </a:r>
            <a:endParaRPr lang="en-US" sz="2800" dirty="0"/>
          </a:p>
          <a:p>
            <a:pPr marL="0" indent="0">
              <a:lnSpc>
                <a:spcPct val="150000"/>
              </a:lnSpc>
              <a:buNone/>
            </a:pPr>
            <a:endParaRPr lang="en-US" sz="2800" dirty="0"/>
          </a:p>
        </p:txBody>
      </p:sp>
    </p:spTree>
    <p:extLst>
      <p:ext uri="{BB962C8B-B14F-4D97-AF65-F5344CB8AC3E}">
        <p14:creationId xmlns:p14="http://schemas.microsoft.com/office/powerpoint/2010/main" val="3938359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fontScale="90000"/>
          </a:bodyPr>
          <a:lstStyle/>
          <a:p>
            <a:r>
              <a:rPr lang="en-US" b="1" i="1" dirty="0"/>
              <a:t>Talking Point 3: </a:t>
            </a:r>
            <a:r>
              <a:rPr lang="en-US" dirty="0"/>
              <a:t>This upside-down King would suffer and die for His people. The cost of discipleship is to give our lives to follow Jesus, too.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4113588"/>
            <a:ext cx="10515600" cy="4328284"/>
          </a:xfrm>
        </p:spPr>
        <p:txBody>
          <a:bodyPr/>
          <a:lstStyle/>
          <a:p>
            <a:r>
              <a:rPr lang="en-US" sz="2800" dirty="0"/>
              <a:t>How is Peter’s role in this story different from his role in the previous story? </a:t>
            </a:r>
          </a:p>
          <a:p>
            <a:pPr marL="0" indent="0">
              <a:buNone/>
            </a:pPr>
            <a:endParaRPr lang="en-US" sz="2800" dirty="0"/>
          </a:p>
          <a:p>
            <a:r>
              <a:rPr lang="en-US" sz="2800" dirty="0"/>
              <a:t>Why is it so easy for us to go from us owning things to our things “owning” us? </a:t>
            </a:r>
          </a:p>
        </p:txBody>
      </p:sp>
    </p:spTree>
    <p:extLst>
      <p:ext uri="{BB962C8B-B14F-4D97-AF65-F5344CB8AC3E}">
        <p14:creationId xmlns:p14="http://schemas.microsoft.com/office/powerpoint/2010/main" val="128905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257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9"/>
            <a:ext cx="10515600" cy="4328284"/>
          </a:xfrm>
        </p:spPr>
        <p:txBody>
          <a:bodyPr/>
          <a:lstStyle/>
          <a:p>
            <a:pPr marL="0" indent="0">
              <a:buNone/>
            </a:pPr>
            <a:r>
              <a:rPr lang="en-US" sz="2800" dirty="0"/>
              <a:t>THINK: Have I really given up my life for Jesus? </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t>PRAY: For those who are far from God, who need to be rescued from the gates of Hades. </a:t>
            </a:r>
          </a:p>
          <a:p>
            <a:pPr marL="0" indent="0">
              <a:buNone/>
            </a:pPr>
            <a:endParaRPr lang="en-US" sz="2800" dirty="0"/>
          </a:p>
          <a:p>
            <a:pPr marL="0" indent="0">
              <a:buNone/>
            </a:pPr>
            <a:r>
              <a:rPr lang="en-US" sz="2800" dirty="0"/>
              <a:t>ACT: Share the gospel with at least one person this week.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689463"/>
            <a:ext cx="10515600" cy="4380819"/>
          </a:xfrm>
        </p:spPr>
        <p:txBody>
          <a:bodyPr>
            <a:noAutofit/>
          </a:bodyPr>
          <a:lstStyle/>
          <a:p>
            <a:pPr marL="0" indent="0">
              <a:lnSpc>
                <a:spcPct val="160000"/>
              </a:lnSpc>
              <a:buNone/>
              <a:tabLst>
                <a:tab pos="2732088" algn="l"/>
              </a:tabLst>
            </a:pPr>
            <a:r>
              <a:rPr lang="en-US" sz="2800" b="1" baseline="30000" dirty="0"/>
              <a:t>1 </a:t>
            </a:r>
            <a:r>
              <a:rPr lang="en-US" sz="2800" dirty="0"/>
              <a:t>And the Pharisees and Sadducees came, and to test him they asked him to show them a sign from heaven. </a:t>
            </a:r>
            <a:r>
              <a:rPr lang="en-US" sz="2800" b="1" baseline="30000" dirty="0"/>
              <a:t>2 </a:t>
            </a:r>
            <a:r>
              <a:rPr lang="en-US" sz="2800" dirty="0"/>
              <a:t>He answered them, “When it is evening, you say, ‘It will be fair weather, for the sky is red.’ </a:t>
            </a:r>
            <a:r>
              <a:rPr lang="en-US" sz="2800" b="1" baseline="30000" dirty="0"/>
              <a:t>3 </a:t>
            </a:r>
            <a:r>
              <a:rPr lang="en-US" sz="2800" dirty="0"/>
              <a:t>And in the morning, ‘It will be stormy today, for the sky is red and threatening.’ You know how to interpret the appearance of the sky, but you cannot interpret the signs of the times.</a:t>
            </a:r>
            <a:endParaRPr lang="en-US" sz="2800" i="1" dirty="0"/>
          </a:p>
        </p:txBody>
      </p:sp>
    </p:spTree>
    <p:extLst>
      <p:ext uri="{BB962C8B-B14F-4D97-AF65-F5344CB8AC3E}">
        <p14:creationId xmlns:p14="http://schemas.microsoft.com/office/powerpoint/2010/main" val="287302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Autofit/>
          </a:bodyPr>
          <a:lstStyle/>
          <a:p>
            <a:pPr marL="0" indent="0">
              <a:lnSpc>
                <a:spcPct val="160000"/>
              </a:lnSpc>
              <a:buNone/>
              <a:tabLst>
                <a:tab pos="2732088" algn="l"/>
              </a:tabLst>
            </a:pPr>
            <a:r>
              <a:rPr lang="en-US" sz="2800" b="1" baseline="30000" dirty="0"/>
              <a:t>4 </a:t>
            </a:r>
            <a:r>
              <a:rPr lang="en-US" sz="2800" dirty="0"/>
              <a:t>An evil and adulterous generation seeks for a sign, but no sign will be given to it except the sign of Jonah.” So he left them and departed. </a:t>
            </a:r>
            <a:r>
              <a:rPr lang="en-US" sz="2800" b="1" baseline="30000" dirty="0"/>
              <a:t>5 </a:t>
            </a:r>
            <a:r>
              <a:rPr lang="en-US" sz="2800" dirty="0"/>
              <a:t>When the disciples reached the other side, they had forgotten to bring any bread. </a:t>
            </a:r>
            <a:r>
              <a:rPr lang="en-US" sz="2800" b="1" baseline="30000" dirty="0"/>
              <a:t>6 </a:t>
            </a:r>
            <a:r>
              <a:rPr lang="en-US" sz="2800" dirty="0"/>
              <a:t>Jesus said to them, “Watch and beware of the leaven of the Pharisees and Sadducees.” </a:t>
            </a:r>
            <a:r>
              <a:rPr lang="en-US" sz="2800" b="1" baseline="30000" dirty="0"/>
              <a:t>7 </a:t>
            </a:r>
            <a:r>
              <a:rPr lang="en-US" sz="2800" dirty="0"/>
              <a:t>And they began discussing it among themselves, saying, “We brought no bread.”</a:t>
            </a:r>
            <a:endParaRPr lang="en-US" sz="2800" i="1" dirty="0">
              <a:latin typeface="Avenir Roman" panose="02000503020000020003" pitchFamily="2" charset="0"/>
            </a:endParaRPr>
          </a:p>
        </p:txBody>
      </p:sp>
    </p:spTree>
    <p:extLst>
      <p:ext uri="{BB962C8B-B14F-4D97-AF65-F5344CB8AC3E}">
        <p14:creationId xmlns:p14="http://schemas.microsoft.com/office/powerpoint/2010/main" val="256523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fontScale="85000" lnSpcReduction="20000"/>
          </a:bodyPr>
          <a:lstStyle/>
          <a:p>
            <a:pPr marL="0" indent="0">
              <a:lnSpc>
                <a:spcPct val="160000"/>
              </a:lnSpc>
              <a:buNone/>
              <a:tabLst>
                <a:tab pos="2732088" algn="l"/>
              </a:tabLst>
            </a:pPr>
            <a:r>
              <a:rPr lang="en-US" sz="3300" b="1" baseline="30000" dirty="0"/>
              <a:t>8 </a:t>
            </a:r>
            <a:r>
              <a:rPr lang="en-US" sz="3300" dirty="0"/>
              <a:t>But Jesus, aware of this, said, “O you of little faith, why are you discussing among yourselves the fact that you have no bread? </a:t>
            </a:r>
            <a:r>
              <a:rPr lang="en-US" sz="3300" b="1" baseline="30000" dirty="0"/>
              <a:t>9 </a:t>
            </a:r>
            <a:r>
              <a:rPr lang="en-US" sz="3300" dirty="0"/>
              <a:t>Do you not yet perceive? Do you not remember the five loaves for the five thousand, and how many baskets you gathered? </a:t>
            </a:r>
            <a:r>
              <a:rPr lang="en-US" sz="3300" b="1" baseline="30000" dirty="0"/>
              <a:t>10 </a:t>
            </a:r>
            <a:r>
              <a:rPr lang="en-US" sz="3300" dirty="0"/>
              <a:t>Or the seven loaves for the four thousand, and how many baskets you gathered? </a:t>
            </a:r>
            <a:r>
              <a:rPr lang="en-US" sz="3300" b="1" baseline="30000" dirty="0"/>
              <a:t>11 </a:t>
            </a:r>
            <a:r>
              <a:rPr lang="en-US" sz="3300" dirty="0"/>
              <a:t>How is it that you fail to understand that I did not speak about bread?</a:t>
            </a:r>
            <a:br>
              <a:rPr lang="en-US" sz="2800" dirty="0"/>
            </a:br>
            <a:endParaRPr lang="en-US" sz="2800" i="1" dirty="0"/>
          </a:p>
        </p:txBody>
      </p:sp>
    </p:spTree>
    <p:extLst>
      <p:ext uri="{BB962C8B-B14F-4D97-AF65-F5344CB8AC3E}">
        <p14:creationId xmlns:p14="http://schemas.microsoft.com/office/powerpoint/2010/main" val="48878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pPr>
            <a:r>
              <a:rPr lang="en-US" sz="2800" b="1" baseline="30000" dirty="0"/>
              <a:t>12 </a:t>
            </a:r>
            <a:r>
              <a:rPr lang="en-US" sz="2800" dirty="0"/>
              <a:t>Then they understood that he did not tell them to beware of the leaven of bread, but of the teaching of the Pharisees and Sadducees. 	</a:t>
            </a:r>
          </a:p>
          <a:p>
            <a:pPr marL="0" indent="0">
              <a:lnSpc>
                <a:spcPct val="160000"/>
              </a:lnSpc>
              <a:buNone/>
              <a:tabLst>
                <a:tab pos="5481638" algn="l"/>
              </a:tabLst>
            </a:pPr>
            <a:r>
              <a:rPr lang="en-US" sz="2800" i="1" dirty="0"/>
              <a:t>	- Matthew 16:1-12</a:t>
            </a:r>
            <a:endParaRPr lang="en-US" sz="2800" dirty="0"/>
          </a:p>
          <a:p>
            <a:pPr marL="0" indent="0">
              <a:lnSpc>
                <a:spcPct val="160000"/>
              </a:lnSpc>
              <a:buNone/>
              <a:tabLst>
                <a:tab pos="5481638" algn="l"/>
              </a:tabLst>
            </a:pPr>
            <a:endParaRPr lang="en-US" sz="2800" dirty="0"/>
          </a:p>
        </p:txBody>
      </p:sp>
    </p:spTree>
    <p:extLst>
      <p:ext uri="{BB962C8B-B14F-4D97-AF65-F5344CB8AC3E}">
        <p14:creationId xmlns:p14="http://schemas.microsoft.com/office/powerpoint/2010/main" val="206237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515600" cy="2880965"/>
          </a:xfrm>
        </p:spPr>
        <p:txBody>
          <a:bodyPr>
            <a:normAutofit fontScale="90000"/>
          </a:bodyPr>
          <a:lstStyle/>
          <a:p>
            <a:r>
              <a:rPr lang="en-US" b="1" i="1" dirty="0"/>
              <a:t>Talking Point 1: </a:t>
            </a:r>
            <a:r>
              <a:rPr lang="en-US" dirty="0"/>
              <a:t>Some people will always ask for “signs,” even when clear signs of God’s work are all around them.</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lstStyle/>
          <a:p>
            <a:r>
              <a:rPr lang="en-US" sz="2800" dirty="0"/>
              <a:t>What false teachings do we encounter in the world today that are particularly insidious?</a:t>
            </a:r>
          </a:p>
          <a:p>
            <a:pPr marL="0" indent="0">
              <a:buNone/>
            </a:pPr>
            <a:endParaRPr lang="en-US" sz="2800" dirty="0"/>
          </a:p>
          <a:p>
            <a:r>
              <a:rPr lang="en-US" sz="2800" dirty="0"/>
              <a:t>How can we keep ourselves from being hoodwinked by false teaching?</a:t>
            </a:r>
          </a:p>
        </p:txBody>
      </p:sp>
    </p:spTree>
    <p:extLst>
      <p:ext uri="{BB962C8B-B14F-4D97-AF65-F5344CB8AC3E}">
        <p14:creationId xmlns:p14="http://schemas.microsoft.com/office/powerpoint/2010/main" val="33967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rmAutofit/>
          </a:bodyPr>
          <a:lstStyle/>
          <a:p>
            <a:pPr marL="0" indent="0">
              <a:lnSpc>
                <a:spcPct val="160000"/>
              </a:lnSpc>
              <a:buNone/>
              <a:tabLst>
                <a:tab pos="2732088" algn="l"/>
              </a:tabLst>
            </a:pPr>
            <a:r>
              <a:rPr lang="en-US" sz="2800" b="1" baseline="30000" dirty="0"/>
              <a:t>13 </a:t>
            </a:r>
            <a:r>
              <a:rPr lang="en-US" sz="2800" dirty="0"/>
              <a:t>Now when Jesus came into the district of Caesarea Philippi, he asked his disciples, “Who do people say that the Son of Man is?” </a:t>
            </a:r>
            <a:r>
              <a:rPr lang="en-US" sz="2800" b="1" baseline="30000" dirty="0"/>
              <a:t>14 </a:t>
            </a:r>
            <a:r>
              <a:rPr lang="en-US" sz="2800" dirty="0"/>
              <a:t>And they said, “Some say John the Baptist, others say Elijah, and others Jeremiah or one of the prophets.” </a:t>
            </a:r>
            <a:r>
              <a:rPr lang="en-US" sz="2800" b="1" baseline="30000" dirty="0"/>
              <a:t>15 </a:t>
            </a:r>
            <a:r>
              <a:rPr lang="en-US" sz="2800" dirty="0"/>
              <a:t>He said to them, “But who do you say that I am?” </a:t>
            </a:r>
            <a:r>
              <a:rPr lang="en-US" sz="2800" b="1" baseline="30000" dirty="0"/>
              <a:t>16 </a:t>
            </a:r>
            <a:r>
              <a:rPr lang="en-US" sz="2800" dirty="0"/>
              <a:t>Simon Peter replied, “You are the Christ, the Son of the living God.”</a:t>
            </a:r>
            <a:endParaRPr lang="en-US" sz="2800" i="1" dirty="0"/>
          </a:p>
        </p:txBody>
      </p:sp>
    </p:spTree>
    <p:extLst>
      <p:ext uri="{BB962C8B-B14F-4D97-AF65-F5344CB8AC3E}">
        <p14:creationId xmlns:p14="http://schemas.microsoft.com/office/powerpoint/2010/main" val="1759066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5404757"/>
          </a:xfrm>
        </p:spPr>
        <p:txBody>
          <a:bodyPr>
            <a:normAutofit fontScale="85000" lnSpcReduction="10000"/>
          </a:bodyPr>
          <a:lstStyle/>
          <a:p>
            <a:pPr marL="0" indent="0">
              <a:lnSpc>
                <a:spcPct val="160000"/>
              </a:lnSpc>
              <a:buNone/>
            </a:pPr>
            <a:r>
              <a:rPr lang="en-US" sz="3300" b="1" baseline="30000" dirty="0"/>
              <a:t>17 </a:t>
            </a:r>
            <a:r>
              <a:rPr lang="en-US" sz="3300" dirty="0"/>
              <a:t>And Jesus answered him, “Blessed are you, Simon Bar-Jonah! For flesh and blood has not revealed this to you, but my Father who is in heaven. </a:t>
            </a:r>
            <a:r>
              <a:rPr lang="en-US" sz="3300" b="1" baseline="30000" dirty="0"/>
              <a:t>18 </a:t>
            </a:r>
            <a:r>
              <a:rPr lang="en-US" sz="3300" dirty="0"/>
              <a:t>And I tell you, you are Peter, and on this rock I will build my church, and the gates of hell shall not prevail against it. </a:t>
            </a:r>
            <a:r>
              <a:rPr lang="en-US" sz="3300" b="1" baseline="30000" dirty="0"/>
              <a:t>19 </a:t>
            </a:r>
            <a:r>
              <a:rPr lang="en-US" sz="3300" dirty="0"/>
              <a:t>I will give you the keys of the kingdom of heaven, and whatever you bind on earth shall be bound in heaven, and whatever you loose on earth shall be loosed in heaven.”</a:t>
            </a:r>
            <a:br>
              <a:rPr lang="en-US" sz="2800" dirty="0"/>
            </a:br>
            <a:endParaRPr lang="en-US" sz="2800" dirty="0"/>
          </a:p>
        </p:txBody>
      </p:sp>
    </p:spTree>
    <p:extLst>
      <p:ext uri="{BB962C8B-B14F-4D97-AF65-F5344CB8AC3E}">
        <p14:creationId xmlns:p14="http://schemas.microsoft.com/office/powerpoint/2010/main" val="116513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b="1" baseline="30000" dirty="0"/>
              <a:t>20 </a:t>
            </a:r>
            <a:r>
              <a:rPr lang="en-US" dirty="0"/>
              <a:t>Then he strictly charged the disciples to tell no one that he was the Christ. </a:t>
            </a:r>
            <a:r>
              <a:rPr lang="en-US" sz="2800" dirty="0"/>
              <a:t>	</a:t>
            </a:r>
          </a:p>
          <a:p>
            <a:pPr marL="0" indent="0">
              <a:lnSpc>
                <a:spcPct val="160000"/>
              </a:lnSpc>
              <a:buNone/>
              <a:tabLst>
                <a:tab pos="5481638" algn="l"/>
              </a:tabLst>
            </a:pPr>
            <a:r>
              <a:rPr lang="en-US" sz="2800" i="1" dirty="0"/>
              <a:t>	- Matthew 16:13-20</a:t>
            </a:r>
            <a:endParaRPr lang="en-US" sz="2800" dirty="0"/>
          </a:p>
          <a:p>
            <a:pPr marL="0" indent="0">
              <a:lnSpc>
                <a:spcPct val="160000"/>
              </a:lnSpc>
              <a:buNone/>
              <a:tabLst>
                <a:tab pos="5481638" algn="l"/>
              </a:tabLst>
            </a:pPr>
            <a:endParaRPr lang="en-US" sz="2800" dirty="0"/>
          </a:p>
        </p:txBody>
      </p:sp>
    </p:spTree>
    <p:extLst>
      <p:ext uri="{BB962C8B-B14F-4D97-AF65-F5344CB8AC3E}">
        <p14:creationId xmlns:p14="http://schemas.microsoft.com/office/powerpoint/2010/main" val="1991520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6093</TotalTime>
  <Words>1102</Words>
  <Application>Microsoft Macintosh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Avenir Light</vt:lpstr>
      <vt:lpstr>Avenir Roman</vt:lpstr>
      <vt:lpstr>Calibri</vt:lpstr>
      <vt:lpstr>Office Theme</vt:lpstr>
      <vt:lpstr>Week 18 Matthew 16</vt:lpstr>
      <vt:lpstr>PowerPoint Presentation</vt:lpstr>
      <vt:lpstr>PowerPoint Presentation</vt:lpstr>
      <vt:lpstr>PowerPoint Presentation</vt:lpstr>
      <vt:lpstr>PowerPoint Presentation</vt:lpstr>
      <vt:lpstr>Talking Point 1: Some people will always ask for “signs,” even when clear signs of God’s work are all around them.   </vt:lpstr>
      <vt:lpstr>PowerPoint Presentation</vt:lpstr>
      <vt:lpstr>PowerPoint Presentation</vt:lpstr>
      <vt:lpstr>PowerPoint Presentation</vt:lpstr>
      <vt:lpstr>Talking Point 2: Confession of Jesus as Messiah is the rock on which the church is built. </vt:lpstr>
      <vt:lpstr>PowerPoint Presentation</vt:lpstr>
      <vt:lpstr>PowerPoint Presentation</vt:lpstr>
      <vt:lpstr>PowerPoint Presentation</vt:lpstr>
      <vt:lpstr>Talking Point 3: This upside-down King would suffer and die for His people. The cost of discipleship is to give our lives to follow Jesus, too.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60</cp:revision>
  <cp:lastPrinted>2020-07-07T17:39:11Z</cp:lastPrinted>
  <dcterms:created xsi:type="dcterms:W3CDTF">2020-04-14T21:31:30Z</dcterms:created>
  <dcterms:modified xsi:type="dcterms:W3CDTF">2020-12-10T23:18:41Z</dcterms:modified>
</cp:coreProperties>
</file>