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7" r:id="rId2"/>
    <p:sldId id="257" r:id="rId3"/>
    <p:sldId id="303" r:id="rId4"/>
    <p:sldId id="316" r:id="rId5"/>
    <p:sldId id="317" r:id="rId6"/>
    <p:sldId id="318" r:id="rId7"/>
    <p:sldId id="304" r:id="rId8"/>
    <p:sldId id="273" r:id="rId9"/>
    <p:sldId id="278" r:id="rId10"/>
    <p:sldId id="311" r:id="rId11"/>
    <p:sldId id="313" r:id="rId12"/>
    <p:sldId id="286" r:id="rId13"/>
    <p:sldId id="299" r:id="rId14"/>
    <p:sldId id="314" r:id="rId15"/>
    <p:sldId id="315" r:id="rId16"/>
    <p:sldId id="300" r:id="rId17"/>
    <p:sldId id="319" r:id="rId18"/>
    <p:sldId id="295"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12/10/20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12/10/20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17</a:t>
            </a:r>
            <a:br>
              <a:rPr lang="en-US" b="1" dirty="0"/>
            </a:br>
            <a:r>
              <a:rPr lang="en-US" b="1" dirty="0"/>
              <a:t>Matthew 15</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5404757"/>
          </a:xfrm>
        </p:spPr>
        <p:txBody>
          <a:bodyPr>
            <a:normAutofit fontScale="92500" lnSpcReduction="10000"/>
          </a:bodyPr>
          <a:lstStyle/>
          <a:p>
            <a:pPr marL="0" indent="0">
              <a:lnSpc>
                <a:spcPct val="160000"/>
              </a:lnSpc>
              <a:buNone/>
            </a:pPr>
            <a:r>
              <a:rPr lang="en-US" sz="3000" b="1" baseline="30000" dirty="0"/>
              <a:t>24 </a:t>
            </a:r>
            <a:r>
              <a:rPr lang="en-US" sz="3000" dirty="0"/>
              <a:t>He answered, “I was sent only to the lost sheep of the house of Israel.” </a:t>
            </a:r>
            <a:r>
              <a:rPr lang="en-US" sz="3000" b="1" baseline="30000" dirty="0"/>
              <a:t>25 </a:t>
            </a:r>
            <a:r>
              <a:rPr lang="en-US" sz="3000" dirty="0"/>
              <a:t>But she came and knelt before him, saying, “Lord, help me.” </a:t>
            </a:r>
            <a:r>
              <a:rPr lang="en-US" sz="3000" b="1" baseline="30000" dirty="0"/>
              <a:t>26 </a:t>
            </a:r>
            <a:r>
              <a:rPr lang="en-US" sz="3000" dirty="0"/>
              <a:t>And he answered, “It is not right to take the children's bread and throw it to the dogs.” </a:t>
            </a:r>
            <a:r>
              <a:rPr lang="en-US" sz="3000" b="1" baseline="30000" dirty="0"/>
              <a:t>27 </a:t>
            </a:r>
            <a:r>
              <a:rPr lang="en-US" sz="3000" dirty="0"/>
              <a:t>She said, “Yes, Lord, yet even the dogs eat the crumbs that fall from their masters' table.” </a:t>
            </a:r>
            <a:r>
              <a:rPr lang="en-US" sz="3000" b="1" baseline="30000" dirty="0"/>
              <a:t>28 </a:t>
            </a:r>
            <a:r>
              <a:rPr lang="en-US" sz="3000" dirty="0"/>
              <a:t>Then Jesus answered her, “O woman, great is your faith! Be it done for you as you desire.” </a:t>
            </a:r>
            <a:br>
              <a:rPr lang="en-US" sz="2800" dirty="0"/>
            </a:br>
            <a:endParaRPr lang="en-US" sz="2800" dirty="0"/>
          </a:p>
        </p:txBody>
      </p:sp>
    </p:spTree>
    <p:extLst>
      <p:ext uri="{BB962C8B-B14F-4D97-AF65-F5344CB8AC3E}">
        <p14:creationId xmlns:p14="http://schemas.microsoft.com/office/powerpoint/2010/main" val="116513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dirty="0"/>
              <a:t>And her daughter was healed instantly. 	</a:t>
            </a:r>
          </a:p>
          <a:p>
            <a:pPr marL="0" indent="0">
              <a:lnSpc>
                <a:spcPct val="160000"/>
              </a:lnSpc>
              <a:buNone/>
              <a:tabLst>
                <a:tab pos="5481638" algn="l"/>
              </a:tabLst>
            </a:pPr>
            <a:r>
              <a:rPr lang="en-US" sz="2800" i="1" dirty="0"/>
              <a:t>	- Matthew 15:21-28</a:t>
            </a:r>
            <a:endParaRPr lang="en-US" sz="2800" dirty="0"/>
          </a:p>
          <a:p>
            <a:pPr marL="0" indent="0">
              <a:lnSpc>
                <a:spcPct val="160000"/>
              </a:lnSpc>
              <a:buNone/>
              <a:tabLst>
                <a:tab pos="5481638" algn="l"/>
              </a:tabLst>
            </a:pPr>
            <a:endParaRPr lang="en-US" sz="2800" dirty="0"/>
          </a:p>
        </p:txBody>
      </p:sp>
    </p:spTree>
    <p:extLst>
      <p:ext uri="{BB962C8B-B14F-4D97-AF65-F5344CB8AC3E}">
        <p14:creationId xmlns:p14="http://schemas.microsoft.com/office/powerpoint/2010/main" val="199152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2: </a:t>
            </a:r>
            <a:r>
              <a:rPr lang="en-US" dirty="0"/>
              <a:t>Jesus’s specific mission was to Israel, but the kingdom of God is for all.</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395130"/>
            <a:ext cx="10515600" cy="4328284"/>
          </a:xfrm>
        </p:spPr>
        <p:txBody>
          <a:bodyPr/>
          <a:lstStyle/>
          <a:p>
            <a:r>
              <a:rPr lang="en-US" sz="2800" dirty="0"/>
              <a:t>Why doesn’t Jesus send the Canaanite woman away, as the disciples asked?</a:t>
            </a:r>
          </a:p>
          <a:p>
            <a:pPr marL="0" indent="0">
              <a:buNone/>
            </a:pPr>
            <a:endParaRPr lang="en-US" sz="2800" dirty="0"/>
          </a:p>
          <a:p>
            <a:r>
              <a:rPr lang="en-US" sz="2800" dirty="0"/>
              <a:t>What cultural barriers do we need to break through to reach out to those who need Jesus? </a:t>
            </a:r>
          </a:p>
        </p:txBody>
      </p:sp>
    </p:spTree>
    <p:extLst>
      <p:ext uri="{BB962C8B-B14F-4D97-AF65-F5344CB8AC3E}">
        <p14:creationId xmlns:p14="http://schemas.microsoft.com/office/powerpoint/2010/main" val="19201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50000"/>
              </a:lnSpc>
              <a:buNone/>
            </a:pPr>
            <a:r>
              <a:rPr lang="en-US" sz="2800" b="1" baseline="30000" dirty="0"/>
              <a:t>29 </a:t>
            </a:r>
            <a:r>
              <a:rPr lang="en-US" sz="2800" dirty="0"/>
              <a:t>Jesus went on from there and walked beside the Sea of Galilee. And he went up on the mountain and sat down there. </a:t>
            </a:r>
            <a:r>
              <a:rPr lang="en-US" sz="2800" b="1" baseline="30000" dirty="0"/>
              <a:t>30 </a:t>
            </a:r>
            <a:r>
              <a:rPr lang="en-US" sz="2800" dirty="0"/>
              <a:t>And great crowds came to him, bringing with them the lame, the blind, the crippled, the mute, and many others, and they put them at his feet, and he healed them, </a:t>
            </a:r>
          </a:p>
        </p:txBody>
      </p:sp>
    </p:spTree>
    <p:extLst>
      <p:ext uri="{BB962C8B-B14F-4D97-AF65-F5344CB8AC3E}">
        <p14:creationId xmlns:p14="http://schemas.microsoft.com/office/powerpoint/2010/main" val="6415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31 </a:t>
            </a:r>
            <a:r>
              <a:rPr lang="en-US" sz="2800" dirty="0"/>
              <a:t>so that the crowd wondered, when they saw the mute speaking, the crippled healthy, the lame walking, and the blind seeing. And they glorified the God of Israel. </a:t>
            </a:r>
            <a:r>
              <a:rPr lang="en-US" sz="2800" b="1" baseline="30000" dirty="0"/>
              <a:t>32 </a:t>
            </a:r>
            <a:r>
              <a:rPr lang="en-US" sz="2800" dirty="0"/>
              <a:t>Then Jesus called his disciples to him and said, “I have compassion on the crowd because they have been with me now three days and have nothing to eat. And I am unwilling to send them away hungry, lest they faint on the way.”</a:t>
            </a:r>
          </a:p>
        </p:txBody>
      </p:sp>
    </p:spTree>
    <p:extLst>
      <p:ext uri="{BB962C8B-B14F-4D97-AF65-F5344CB8AC3E}">
        <p14:creationId xmlns:p14="http://schemas.microsoft.com/office/powerpoint/2010/main" val="211163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50000"/>
              </a:lnSpc>
              <a:buNone/>
            </a:pPr>
            <a:r>
              <a:rPr lang="en-US" sz="2800" b="1" baseline="30000" dirty="0"/>
              <a:t>33 </a:t>
            </a:r>
            <a:r>
              <a:rPr lang="en-US" sz="2800" dirty="0"/>
              <a:t>And the disciples said to him, “Where are we to get enough bread in such a desolate place to feed so great a crowd?” </a:t>
            </a:r>
            <a:r>
              <a:rPr lang="en-US" sz="2800" b="1" baseline="30000" dirty="0"/>
              <a:t>34 </a:t>
            </a:r>
            <a:r>
              <a:rPr lang="en-US" sz="2800" dirty="0"/>
              <a:t>And Jesus said to them, “How many loaves do you have?” They said, “Seven, and a few small fish.” </a:t>
            </a:r>
            <a:r>
              <a:rPr lang="en-US" sz="2800" b="1" baseline="30000" dirty="0"/>
              <a:t>35 </a:t>
            </a:r>
            <a:r>
              <a:rPr lang="en-US" sz="2800" dirty="0"/>
              <a:t>And directing the crowd to sit down on the ground, </a:t>
            </a:r>
          </a:p>
        </p:txBody>
      </p:sp>
    </p:spTree>
    <p:extLst>
      <p:ext uri="{BB962C8B-B14F-4D97-AF65-F5344CB8AC3E}">
        <p14:creationId xmlns:p14="http://schemas.microsoft.com/office/powerpoint/2010/main" val="393835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36 </a:t>
            </a:r>
            <a:r>
              <a:rPr lang="en-US" sz="2800" dirty="0"/>
              <a:t>he took the seven loaves and the fish, and having given thanks he broke them and gave them to the disciples, and the disciples gave them to the crowds.</a:t>
            </a:r>
            <a:r>
              <a:rPr lang="en-US" b="1" baseline="30000" dirty="0"/>
              <a:t> </a:t>
            </a:r>
            <a:r>
              <a:rPr lang="en-US" sz="2800" b="1" baseline="30000" dirty="0"/>
              <a:t>37 </a:t>
            </a:r>
            <a:r>
              <a:rPr lang="en-US" sz="2800" dirty="0"/>
              <a:t>And they all ate and were satisfied. And they took up seven baskets full of the broken pieces left over. </a:t>
            </a:r>
            <a:r>
              <a:rPr lang="en-US" sz="2800" b="1" baseline="30000" dirty="0"/>
              <a:t>38 </a:t>
            </a:r>
            <a:r>
              <a:rPr lang="en-US" sz="2800" dirty="0"/>
              <a:t>Those who ate were four thousand men, besides women and children. </a:t>
            </a:r>
          </a:p>
        </p:txBody>
      </p:sp>
    </p:spTree>
    <p:extLst>
      <p:ext uri="{BB962C8B-B14F-4D97-AF65-F5344CB8AC3E}">
        <p14:creationId xmlns:p14="http://schemas.microsoft.com/office/powerpoint/2010/main" val="122944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60000"/>
              </a:lnSpc>
              <a:buNone/>
            </a:pPr>
            <a:r>
              <a:rPr lang="en-US" sz="2800" b="1" baseline="30000" dirty="0"/>
              <a:t>39 </a:t>
            </a:r>
            <a:r>
              <a:rPr lang="en-US" sz="2800" dirty="0"/>
              <a:t>And after sending away the crowds, he got into the boat and went to the region of Magadan.</a:t>
            </a:r>
          </a:p>
          <a:p>
            <a:pPr marL="0" indent="0">
              <a:lnSpc>
                <a:spcPct val="150000"/>
              </a:lnSpc>
              <a:buNone/>
              <a:tabLst>
                <a:tab pos="5481638" algn="l"/>
              </a:tabLst>
            </a:pPr>
            <a:r>
              <a:rPr lang="en-US" sz="2800" i="1" dirty="0"/>
              <a:t>	- Matthew 15:29-39</a:t>
            </a:r>
            <a:endParaRPr lang="en-US" sz="2800" dirty="0"/>
          </a:p>
          <a:p>
            <a:pPr marL="0" indent="0">
              <a:lnSpc>
                <a:spcPct val="150000"/>
              </a:lnSpc>
              <a:buNone/>
            </a:pPr>
            <a:endParaRPr lang="en-US" sz="2800" dirty="0"/>
          </a:p>
        </p:txBody>
      </p:sp>
    </p:spTree>
    <p:extLst>
      <p:ext uri="{BB962C8B-B14F-4D97-AF65-F5344CB8AC3E}">
        <p14:creationId xmlns:p14="http://schemas.microsoft.com/office/powerpoint/2010/main" val="26774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3: </a:t>
            </a:r>
            <a:r>
              <a:rPr lang="en-US" dirty="0"/>
              <a:t>Calming the sea proved that Jesus really was God. Only God could do that.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9"/>
            <a:ext cx="10515600" cy="4328284"/>
          </a:xfrm>
        </p:spPr>
        <p:txBody>
          <a:bodyPr/>
          <a:lstStyle/>
          <a:p>
            <a:r>
              <a:rPr lang="en-US" sz="2800" dirty="0"/>
              <a:t>Why would this story about crumbs left-over be significant after the previous story?</a:t>
            </a:r>
          </a:p>
          <a:p>
            <a:pPr marL="0" indent="0">
              <a:buNone/>
            </a:pPr>
            <a:endParaRPr lang="en-US" sz="2800" dirty="0"/>
          </a:p>
          <a:p>
            <a:r>
              <a:rPr lang="en-US" sz="2800" dirty="0"/>
              <a:t>How does it make you feel to see Jesus having such great compassion on people? </a:t>
            </a:r>
          </a:p>
          <a:p>
            <a:pPr marL="0" indent="0">
              <a:buNone/>
            </a:pPr>
            <a:endParaRPr lang="en-US" dirty="0"/>
          </a:p>
        </p:txBody>
      </p:sp>
    </p:spTree>
    <p:extLst>
      <p:ext uri="{BB962C8B-B14F-4D97-AF65-F5344CB8AC3E}">
        <p14:creationId xmlns:p14="http://schemas.microsoft.com/office/powerpoint/2010/main" val="128905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257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9"/>
            <a:ext cx="10515600" cy="4328284"/>
          </a:xfrm>
        </p:spPr>
        <p:txBody>
          <a:bodyPr/>
          <a:lstStyle/>
          <a:p>
            <a:pPr marL="0" indent="0">
              <a:buNone/>
            </a:pPr>
            <a:r>
              <a:rPr lang="en-US" sz="2800" dirty="0"/>
              <a:t>THINK: How can I show compassion on people the way Jesus did?</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latin typeface="Avenir Roman" panose="02000503020000020003" pitchFamily="2" charset="0"/>
                <a:cs typeface="Calibri" panose="020F0502020204030204" pitchFamily="34" charset="0"/>
              </a:rPr>
              <a:t>PRAY: For God to search your heart and reveal any places where your heart is not pure.</a:t>
            </a:r>
          </a:p>
          <a:p>
            <a:pPr marL="0" indent="0">
              <a:buNone/>
            </a:pPr>
            <a:endParaRPr lang="en-US" sz="2800" dirty="0">
              <a:latin typeface="Avenir Roman" panose="02000503020000020003" pitchFamily="2" charset="0"/>
            </a:endParaRPr>
          </a:p>
          <a:p>
            <a:pPr marL="0" indent="0">
              <a:buNone/>
            </a:pPr>
            <a:r>
              <a:rPr lang="en-US" sz="2800" dirty="0">
                <a:latin typeface="Avenir Roman" panose="02000503020000020003" pitchFamily="2" charset="0"/>
                <a:cs typeface="Calibri" panose="020F0502020204030204" pitchFamily="34" charset="0"/>
              </a:rPr>
              <a:t>ACT: Open your table.</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689463"/>
            <a:ext cx="10515600" cy="4380819"/>
          </a:xfrm>
        </p:spPr>
        <p:txBody>
          <a:bodyPr>
            <a:noAutofit/>
          </a:bodyPr>
          <a:lstStyle/>
          <a:p>
            <a:pPr marL="0" indent="0">
              <a:lnSpc>
                <a:spcPct val="160000"/>
              </a:lnSpc>
              <a:buNone/>
              <a:tabLst>
                <a:tab pos="2732088" algn="l"/>
              </a:tabLst>
            </a:pPr>
            <a:r>
              <a:rPr lang="en-US" sz="2800" b="1" baseline="30000"/>
              <a:t>1 </a:t>
            </a:r>
            <a:r>
              <a:rPr lang="en-US" sz="2800"/>
              <a:t>Then </a:t>
            </a:r>
            <a:r>
              <a:rPr lang="en-US" sz="2800" dirty="0"/>
              <a:t>Pharisees and scribes came to Jesus from Jerusalem and said, </a:t>
            </a:r>
            <a:r>
              <a:rPr lang="en-US" sz="2800" b="1" baseline="30000" dirty="0"/>
              <a:t>2 </a:t>
            </a:r>
            <a:r>
              <a:rPr lang="en-US" sz="2800" dirty="0"/>
              <a:t>“Why do your disciples break the tradition of the elders? For they do not wash their hands when they eat.” </a:t>
            </a:r>
            <a:r>
              <a:rPr lang="en-US" sz="2800" b="1" baseline="30000" dirty="0"/>
              <a:t>3 </a:t>
            </a:r>
            <a:r>
              <a:rPr lang="en-US" sz="2800" dirty="0"/>
              <a:t>He answered them, “And why do you break the commandment of God for the sake of your tradition? </a:t>
            </a:r>
            <a:endParaRPr lang="en-US" sz="2800" i="1" dirty="0"/>
          </a:p>
        </p:txBody>
      </p:sp>
    </p:spTree>
    <p:extLst>
      <p:ext uri="{BB962C8B-B14F-4D97-AF65-F5344CB8AC3E}">
        <p14:creationId xmlns:p14="http://schemas.microsoft.com/office/powerpoint/2010/main" val="287302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tabLst>
                <a:tab pos="2732088" algn="l"/>
              </a:tabLst>
            </a:pPr>
            <a:r>
              <a:rPr lang="en-US" sz="2800" b="1" baseline="30000" dirty="0"/>
              <a:t>4 </a:t>
            </a:r>
            <a:r>
              <a:rPr lang="en-US" sz="2800" dirty="0"/>
              <a:t>For God commanded, ‘Honor your father and your mother,’ and, ‘Whoever reviles father or mother must surely die.’ </a:t>
            </a:r>
            <a:r>
              <a:rPr lang="en-US" sz="2800" b="1" baseline="30000" dirty="0"/>
              <a:t>5 </a:t>
            </a:r>
            <a:r>
              <a:rPr lang="en-US" sz="2800" dirty="0"/>
              <a:t>But you say, ‘If anyone tells his father or his mother, “What you would have gained from me is given to God,” </a:t>
            </a:r>
            <a:r>
              <a:rPr lang="en-US" sz="2800" b="1" baseline="30000" dirty="0"/>
              <a:t>6 </a:t>
            </a:r>
            <a:r>
              <a:rPr lang="en-US" sz="2800" dirty="0"/>
              <a:t>he need not honor his father.’ So for the sake of your tradition you have made void the word of God.</a:t>
            </a:r>
            <a:br>
              <a:rPr lang="en-US" sz="2800" dirty="0"/>
            </a:br>
            <a:endParaRPr lang="en-US" sz="2800" i="1" dirty="0"/>
          </a:p>
        </p:txBody>
      </p:sp>
    </p:spTree>
    <p:extLst>
      <p:ext uri="{BB962C8B-B14F-4D97-AF65-F5344CB8AC3E}">
        <p14:creationId xmlns:p14="http://schemas.microsoft.com/office/powerpoint/2010/main" val="256523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tabLst>
                <a:tab pos="2732088" algn="l"/>
              </a:tabLst>
            </a:pPr>
            <a:r>
              <a:rPr lang="en-US" sz="2800" b="1" baseline="30000" dirty="0"/>
              <a:t>7 </a:t>
            </a:r>
            <a:r>
              <a:rPr lang="en-US" sz="2800" dirty="0"/>
              <a:t>You hypocrites! Well did Isaiah prophesy of you, when he said: </a:t>
            </a:r>
            <a:r>
              <a:rPr lang="en-US" sz="2800" b="1" baseline="30000" dirty="0"/>
              <a:t>8 </a:t>
            </a:r>
            <a:r>
              <a:rPr lang="en-US" sz="2800" dirty="0"/>
              <a:t>“‘This people honors me with their lips,</a:t>
            </a:r>
            <a:br>
              <a:rPr lang="en-US" sz="2800" dirty="0"/>
            </a:br>
            <a:r>
              <a:rPr lang="en-US" sz="2800" dirty="0"/>
              <a:t>    but their heart is far from me;</a:t>
            </a:r>
            <a:br>
              <a:rPr lang="en-US" sz="2800" dirty="0"/>
            </a:br>
            <a:r>
              <a:rPr lang="en-US" sz="2800" b="1" baseline="30000" dirty="0"/>
              <a:t>9 </a:t>
            </a:r>
            <a:r>
              <a:rPr lang="en-US" sz="2800" dirty="0"/>
              <a:t>in vain do they worship me,</a:t>
            </a:r>
            <a:br>
              <a:rPr lang="en-US" sz="2800" dirty="0"/>
            </a:br>
            <a:r>
              <a:rPr lang="en-US" sz="2800" dirty="0"/>
              <a:t>    teaching as doctrines the commandments of men.’”</a:t>
            </a:r>
            <a:br>
              <a:rPr lang="en-US" sz="2800" dirty="0"/>
            </a:br>
            <a:r>
              <a:rPr lang="en-US" sz="2800" b="1" baseline="30000" dirty="0"/>
              <a:t>10 </a:t>
            </a:r>
            <a:r>
              <a:rPr lang="en-US" sz="2800" dirty="0"/>
              <a:t>And he called the people to him and said to them, “Hear and understand:</a:t>
            </a:r>
            <a:endParaRPr lang="en-US" sz="2800" i="1" dirty="0"/>
          </a:p>
        </p:txBody>
      </p:sp>
    </p:spTree>
    <p:extLst>
      <p:ext uri="{BB962C8B-B14F-4D97-AF65-F5344CB8AC3E}">
        <p14:creationId xmlns:p14="http://schemas.microsoft.com/office/powerpoint/2010/main" val="13132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tabLst>
                <a:tab pos="2732088" algn="l"/>
              </a:tabLst>
            </a:pPr>
            <a:r>
              <a:rPr lang="en-US" sz="2800" baseline="30000" dirty="0"/>
              <a:t>11 </a:t>
            </a:r>
            <a:r>
              <a:rPr lang="en-US" sz="2800" dirty="0"/>
              <a:t>it is not what goes into the mouth that defiles a person, but what comes out of the mouth; this defiles a person.” </a:t>
            </a:r>
            <a:r>
              <a:rPr lang="en-US" sz="2800" baseline="30000" dirty="0"/>
              <a:t>12 </a:t>
            </a:r>
            <a:r>
              <a:rPr lang="en-US" sz="2800" dirty="0"/>
              <a:t>Then the disciples came and said to him, “Do you know that the Pharisees were offended when they heard this saying?” </a:t>
            </a:r>
            <a:r>
              <a:rPr lang="en-US" sz="2800" baseline="30000" dirty="0"/>
              <a:t>13 </a:t>
            </a:r>
            <a:r>
              <a:rPr lang="en-US" sz="2800" dirty="0"/>
              <a:t>He answered, “Every plant that my heavenly Father has not planted will be rooted up. </a:t>
            </a:r>
            <a:r>
              <a:rPr lang="en-US" sz="2800" baseline="30000" dirty="0"/>
              <a:t>14 </a:t>
            </a:r>
            <a:r>
              <a:rPr lang="en-US" sz="2800" dirty="0"/>
              <a:t>Let them alone; they are blind guides.</a:t>
            </a:r>
            <a:endParaRPr lang="en-US" sz="2800" i="1" dirty="0"/>
          </a:p>
        </p:txBody>
      </p:sp>
    </p:spTree>
    <p:extLst>
      <p:ext uri="{BB962C8B-B14F-4D97-AF65-F5344CB8AC3E}">
        <p14:creationId xmlns:p14="http://schemas.microsoft.com/office/powerpoint/2010/main" val="417782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tabLst>
                <a:tab pos="2732088" algn="l"/>
              </a:tabLst>
            </a:pPr>
            <a:r>
              <a:rPr lang="en-US" sz="2800" dirty="0"/>
              <a:t>And if the blind lead the blind, both will fall into a pit.” </a:t>
            </a:r>
            <a:r>
              <a:rPr lang="en-US" sz="2800" b="1" baseline="30000" dirty="0"/>
              <a:t>15 </a:t>
            </a:r>
            <a:r>
              <a:rPr lang="en-US" sz="2800" dirty="0"/>
              <a:t>But Peter said to him, “Explain the parable to us.” </a:t>
            </a:r>
            <a:r>
              <a:rPr lang="en-US" sz="2800" b="1" baseline="30000" dirty="0"/>
              <a:t>16 </a:t>
            </a:r>
            <a:r>
              <a:rPr lang="en-US" sz="2800" dirty="0"/>
              <a:t>And he said, “Are you also still without understanding? </a:t>
            </a:r>
            <a:r>
              <a:rPr lang="en-US" sz="2800" b="1" baseline="30000" dirty="0"/>
              <a:t>17 </a:t>
            </a:r>
            <a:r>
              <a:rPr lang="en-US" sz="2800" dirty="0"/>
              <a:t>Do you not see that whatever goes into the mouth passes into the stomach and is expelled? </a:t>
            </a:r>
            <a:r>
              <a:rPr lang="en-US" sz="2800" b="1" baseline="30000" dirty="0"/>
              <a:t>18 </a:t>
            </a:r>
            <a:r>
              <a:rPr lang="en-US" sz="2800" dirty="0"/>
              <a:t>But what comes out of the mouth proceeds from the heart, and this defiles a person.</a:t>
            </a:r>
            <a:endParaRPr lang="en-US" sz="2800" i="1" dirty="0"/>
          </a:p>
        </p:txBody>
      </p:sp>
    </p:spTree>
    <p:extLst>
      <p:ext uri="{BB962C8B-B14F-4D97-AF65-F5344CB8AC3E}">
        <p14:creationId xmlns:p14="http://schemas.microsoft.com/office/powerpoint/2010/main" val="127438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pPr>
            <a:r>
              <a:rPr lang="en-US" sz="2800" b="1" baseline="30000" dirty="0"/>
              <a:t>19 </a:t>
            </a:r>
            <a:r>
              <a:rPr lang="en-US" sz="2800" dirty="0"/>
              <a:t>For out of the heart come evil thoughts, murder, adultery, sexual immorality, theft, false witness, slander. </a:t>
            </a:r>
            <a:r>
              <a:rPr lang="en-US" sz="2800" b="1" baseline="30000" dirty="0"/>
              <a:t>20 </a:t>
            </a:r>
            <a:r>
              <a:rPr lang="en-US" sz="2800" dirty="0"/>
              <a:t>These are what defile a person. But to eat with unwashed hands does not defile anyone.”</a:t>
            </a:r>
          </a:p>
          <a:p>
            <a:pPr marL="0" indent="0">
              <a:buNone/>
              <a:tabLst>
                <a:tab pos="5481638" algn="l"/>
              </a:tabLst>
            </a:pPr>
            <a:br>
              <a:rPr lang="en-US" sz="2800" dirty="0"/>
            </a:br>
            <a:r>
              <a:rPr lang="en-US" sz="2800" dirty="0"/>
              <a:t> 		</a:t>
            </a:r>
            <a:r>
              <a:rPr lang="en-US" sz="2800" i="1" dirty="0"/>
              <a:t>- Matthew 15:1-20</a:t>
            </a:r>
            <a:endParaRPr lang="en-US" sz="2800" dirty="0"/>
          </a:p>
          <a:p>
            <a:pPr marL="0" indent="0">
              <a:lnSpc>
                <a:spcPct val="160000"/>
              </a:lnSpc>
              <a:buNone/>
              <a:tabLst>
                <a:tab pos="5481638" algn="l"/>
              </a:tabLst>
            </a:pPr>
            <a:endParaRPr lang="en-US" sz="2800" dirty="0"/>
          </a:p>
        </p:txBody>
      </p:sp>
    </p:spTree>
    <p:extLst>
      <p:ext uri="{BB962C8B-B14F-4D97-AF65-F5344CB8AC3E}">
        <p14:creationId xmlns:p14="http://schemas.microsoft.com/office/powerpoint/2010/main" val="206237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515600" cy="2407437"/>
          </a:xfrm>
        </p:spPr>
        <p:txBody>
          <a:bodyPr>
            <a:normAutofit fontScale="90000"/>
          </a:bodyPr>
          <a:lstStyle/>
          <a:p>
            <a:r>
              <a:rPr lang="en-US" b="1" i="1" dirty="0"/>
              <a:t>Talking Point 1: </a:t>
            </a:r>
            <a:r>
              <a:rPr lang="en-US" dirty="0"/>
              <a:t>What you do matters because it reveals what is in your heart. </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lstStyle/>
          <a:p>
            <a:r>
              <a:rPr lang="en-US" sz="2800" dirty="0"/>
              <a:t>Why does Jesus consider the Pharisees to be hypocrites?</a:t>
            </a:r>
          </a:p>
          <a:p>
            <a:endParaRPr lang="en-US" sz="2800" dirty="0"/>
          </a:p>
          <a:p>
            <a:r>
              <a:rPr lang="en-US" sz="2800" dirty="0"/>
              <a:t>How can we be sure our own hearts are pure?</a:t>
            </a:r>
          </a:p>
        </p:txBody>
      </p:sp>
    </p:spTree>
    <p:extLst>
      <p:ext uri="{BB962C8B-B14F-4D97-AF65-F5344CB8AC3E}">
        <p14:creationId xmlns:p14="http://schemas.microsoft.com/office/powerpoint/2010/main" val="33967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rmAutofit/>
          </a:bodyPr>
          <a:lstStyle/>
          <a:p>
            <a:pPr marL="0" indent="0">
              <a:lnSpc>
                <a:spcPct val="160000"/>
              </a:lnSpc>
              <a:buNone/>
              <a:tabLst>
                <a:tab pos="2732088" algn="l"/>
              </a:tabLst>
            </a:pPr>
            <a:r>
              <a:rPr lang="en-US" sz="2800" b="1" baseline="30000" dirty="0"/>
              <a:t>21 </a:t>
            </a:r>
            <a:r>
              <a:rPr lang="en-US" sz="2800" dirty="0"/>
              <a:t>And Jesus went away from there and withdrew to the district of </a:t>
            </a:r>
            <a:r>
              <a:rPr lang="en-US" sz="2800" dirty="0" err="1"/>
              <a:t>Tyre</a:t>
            </a:r>
            <a:r>
              <a:rPr lang="en-US" sz="2800" dirty="0"/>
              <a:t> and Sidon. </a:t>
            </a:r>
            <a:r>
              <a:rPr lang="en-US" sz="2800" b="1" baseline="30000" dirty="0"/>
              <a:t>22 </a:t>
            </a:r>
            <a:r>
              <a:rPr lang="en-US" sz="2800" dirty="0"/>
              <a:t>And behold, a Canaanite woman from that region came out and was crying, “Have mercy on me, O Lord, Son of David; my daughter is severely oppressed by a demon.”</a:t>
            </a:r>
            <a:r>
              <a:rPr lang="en-US" sz="2800" b="1" baseline="30000" dirty="0"/>
              <a:t>23 </a:t>
            </a:r>
            <a:r>
              <a:rPr lang="en-US" sz="2800" dirty="0"/>
              <a:t>But he did not answer her a word. And his disciples came and begged him, saying, “Send her away, for she is crying out after us.”</a:t>
            </a:r>
            <a:endParaRPr lang="en-US" sz="2800" i="1" dirty="0"/>
          </a:p>
        </p:txBody>
      </p:sp>
    </p:spTree>
    <p:extLst>
      <p:ext uri="{BB962C8B-B14F-4D97-AF65-F5344CB8AC3E}">
        <p14:creationId xmlns:p14="http://schemas.microsoft.com/office/powerpoint/2010/main" val="1759066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6085</TotalTime>
  <Words>1242</Words>
  <Application>Microsoft Macintosh PowerPoint</Application>
  <PresentationFormat>Widescreen</PresentationFormat>
  <Paragraphs>36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Avenir Light</vt:lpstr>
      <vt:lpstr>Avenir Roman</vt:lpstr>
      <vt:lpstr>Calibri</vt:lpstr>
      <vt:lpstr>Office Theme</vt:lpstr>
      <vt:lpstr>Week 17 Matthew 15</vt:lpstr>
      <vt:lpstr>PowerPoint Presentation</vt:lpstr>
      <vt:lpstr>PowerPoint Presentation</vt:lpstr>
      <vt:lpstr>PowerPoint Presentation</vt:lpstr>
      <vt:lpstr>PowerPoint Presentation</vt:lpstr>
      <vt:lpstr>PowerPoint Presentation</vt:lpstr>
      <vt:lpstr>PowerPoint Presentation</vt:lpstr>
      <vt:lpstr>Talking Point 1: What you do matters because it reveals what is in your heart.   </vt:lpstr>
      <vt:lpstr>PowerPoint Presentation</vt:lpstr>
      <vt:lpstr>PowerPoint Presentation</vt:lpstr>
      <vt:lpstr>PowerPoint Presentation</vt:lpstr>
      <vt:lpstr>Talking Point 2: Jesus’s specific mission was to Israel, but the kingdom of God is for all.</vt:lpstr>
      <vt:lpstr>PowerPoint Presentation</vt:lpstr>
      <vt:lpstr>PowerPoint Presentation</vt:lpstr>
      <vt:lpstr>PowerPoint Presentation</vt:lpstr>
      <vt:lpstr>PowerPoint Presentation</vt:lpstr>
      <vt:lpstr>PowerPoint Presentation</vt:lpstr>
      <vt:lpstr>Talking Point 3: Calming the sea proved that Jesus really was God. Only God could do that.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64</cp:revision>
  <cp:lastPrinted>2020-07-07T17:39:11Z</cp:lastPrinted>
  <dcterms:created xsi:type="dcterms:W3CDTF">2020-04-14T21:31:30Z</dcterms:created>
  <dcterms:modified xsi:type="dcterms:W3CDTF">2020-12-10T23:15:37Z</dcterms:modified>
</cp:coreProperties>
</file>