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7" r:id="rId2"/>
    <p:sldId id="257" r:id="rId3"/>
    <p:sldId id="303" r:id="rId4"/>
    <p:sldId id="304" r:id="rId5"/>
    <p:sldId id="305" r:id="rId6"/>
    <p:sldId id="306" r:id="rId7"/>
    <p:sldId id="307" r:id="rId8"/>
    <p:sldId id="308" r:id="rId9"/>
    <p:sldId id="309" r:id="rId10"/>
    <p:sldId id="310" r:id="rId11"/>
    <p:sldId id="273" r:id="rId12"/>
    <p:sldId id="278" r:id="rId13"/>
    <p:sldId id="311" r:id="rId14"/>
    <p:sldId id="312" r:id="rId15"/>
    <p:sldId id="313" r:id="rId16"/>
    <p:sldId id="314" r:id="rId17"/>
    <p:sldId id="315" r:id="rId18"/>
    <p:sldId id="316" r:id="rId19"/>
    <p:sldId id="317" r:id="rId20"/>
    <p:sldId id="318" r:id="rId21"/>
    <p:sldId id="319" r:id="rId22"/>
    <p:sldId id="286" r:id="rId23"/>
    <p:sldId id="299" r:id="rId24"/>
    <p:sldId id="300" r:id="rId25"/>
    <p:sldId id="295"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15</a:t>
            </a:r>
            <a:br>
              <a:rPr lang="en-US" b="1" dirty="0"/>
            </a:br>
            <a:r>
              <a:rPr lang="en-US" b="1" dirty="0"/>
              <a:t>Matthew 13</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dirty="0"/>
              <a:t>This is the one who produces a crop, yielding a hundred, sixty or thirty times what was sown.”</a:t>
            </a:r>
          </a:p>
          <a:p>
            <a:pPr marL="0" indent="0">
              <a:lnSpc>
                <a:spcPct val="160000"/>
              </a:lnSpc>
              <a:buNone/>
              <a:tabLst>
                <a:tab pos="5481638" algn="l"/>
              </a:tabLst>
            </a:pPr>
            <a:r>
              <a:rPr lang="en-US" sz="2800" i="1" dirty="0"/>
              <a:t>	- Matthew 13:1-23</a:t>
            </a:r>
            <a:endParaRPr lang="en-US" sz="2800" dirty="0"/>
          </a:p>
          <a:p>
            <a:pPr marL="0" indent="0">
              <a:lnSpc>
                <a:spcPct val="160000"/>
              </a:lnSpc>
              <a:buNone/>
              <a:tabLst>
                <a:tab pos="2732088" algn="l"/>
              </a:tabLst>
            </a:pPr>
            <a:endParaRPr lang="en-US" sz="2800" i="1" dirty="0"/>
          </a:p>
        </p:txBody>
      </p:sp>
    </p:spTree>
    <p:extLst>
      <p:ext uri="{BB962C8B-B14F-4D97-AF65-F5344CB8AC3E}">
        <p14:creationId xmlns:p14="http://schemas.microsoft.com/office/powerpoint/2010/main" val="178205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1720423"/>
          </a:xfrm>
        </p:spPr>
        <p:txBody>
          <a:bodyPr>
            <a:normAutofit fontScale="90000"/>
          </a:bodyPr>
          <a:lstStyle/>
          <a:p>
            <a:r>
              <a:rPr lang="en-US" b="1" i="1" dirty="0"/>
              <a:t>Talking Point 1: </a:t>
            </a:r>
            <a:r>
              <a:rPr lang="en-US" dirty="0"/>
              <a:t>Not everyone will accept the gospel.</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Why does the farmer sow seed in places where he knows it won’t grow well?</a:t>
            </a:r>
          </a:p>
          <a:p>
            <a:pPr marL="0" indent="0">
              <a:buNone/>
            </a:pPr>
            <a:endParaRPr lang="en-US" sz="2800" dirty="0"/>
          </a:p>
          <a:p>
            <a:r>
              <a:rPr lang="en-US" sz="2800" dirty="0"/>
              <a:t>In what ways do you see the Holy Spirit growing fruit in your life right now? </a:t>
            </a:r>
          </a:p>
          <a:p>
            <a:endParaRPr lang="en-US" dirty="0"/>
          </a:p>
        </p:txBody>
      </p:sp>
    </p:spTree>
    <p:extLst>
      <p:ext uri="{BB962C8B-B14F-4D97-AF65-F5344CB8AC3E}">
        <p14:creationId xmlns:p14="http://schemas.microsoft.com/office/powerpoint/2010/main" val="33967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rmAutofit/>
          </a:bodyPr>
          <a:lstStyle/>
          <a:p>
            <a:pPr marL="0" indent="0">
              <a:lnSpc>
                <a:spcPct val="160000"/>
              </a:lnSpc>
              <a:buNone/>
              <a:tabLst>
                <a:tab pos="2732088" algn="l"/>
              </a:tabLst>
            </a:pPr>
            <a:r>
              <a:rPr lang="en-US" sz="2800" b="1" baseline="30000" dirty="0"/>
              <a:t>24 </a:t>
            </a:r>
            <a:r>
              <a:rPr lang="en-US" sz="2800" dirty="0"/>
              <a:t>Jesus told them another parable: “The kingdom of heaven is like a man who sowed good seed in his field. </a:t>
            </a:r>
            <a:r>
              <a:rPr lang="en-US" sz="2800" b="1" baseline="30000" dirty="0"/>
              <a:t>25 </a:t>
            </a:r>
            <a:r>
              <a:rPr lang="en-US" sz="2800" dirty="0"/>
              <a:t>But while everyone was sleeping, his enemy came and sowed weeds among the wheat, and went away. </a:t>
            </a:r>
            <a:r>
              <a:rPr lang="en-US" sz="2800" b="1" baseline="30000" dirty="0"/>
              <a:t>26 </a:t>
            </a:r>
            <a:r>
              <a:rPr lang="en-US" sz="2800" dirty="0"/>
              <a:t>When the wheat sprouted and formed heads, then the weeds also appeared.</a:t>
            </a:r>
            <a:r>
              <a:rPr lang="en-US" sz="2800" b="1" baseline="30000" dirty="0"/>
              <a:t> 27 </a:t>
            </a:r>
            <a:r>
              <a:rPr lang="en-US" sz="2800" dirty="0"/>
              <a:t>“The owner’s servants came to him and said, ‘Sir, didn’t you sow good seed in your field?</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rmAutofit/>
          </a:bodyPr>
          <a:lstStyle/>
          <a:p>
            <a:pPr marL="0" indent="0">
              <a:lnSpc>
                <a:spcPct val="160000"/>
              </a:lnSpc>
              <a:buNone/>
            </a:pPr>
            <a:r>
              <a:rPr lang="en-US" sz="2800" dirty="0"/>
              <a:t>Where then did the weeds come from?’ </a:t>
            </a:r>
            <a:r>
              <a:rPr lang="en-US" sz="2800" b="1" baseline="30000" dirty="0"/>
              <a:t>28 </a:t>
            </a:r>
            <a:r>
              <a:rPr lang="en-US" sz="2800" dirty="0"/>
              <a:t>“‘An enemy did this,’ he replied. “The servants asked him, ‘Do you want us to go and pull them up?’ </a:t>
            </a:r>
            <a:r>
              <a:rPr lang="en-US" sz="2800" b="1" baseline="30000" dirty="0"/>
              <a:t>29 </a:t>
            </a:r>
            <a:r>
              <a:rPr lang="en-US" sz="2800" dirty="0"/>
              <a:t>“‘No,’ he answered, ‘because while you are pulling the weeds, you may uproot the wheat with them. </a:t>
            </a:r>
            <a:r>
              <a:rPr lang="en-US" sz="2800" b="1" baseline="30000" dirty="0"/>
              <a:t>30 </a:t>
            </a:r>
            <a:r>
              <a:rPr lang="en-US" sz="2800" dirty="0"/>
              <a:t>Let both grow together until the harvest. At that time I will tell the harvesters: First collect the weeds and tie them in bundles to be burned; then gather the wheat and bring it into my barn.’”</a:t>
            </a:r>
          </a:p>
        </p:txBody>
      </p:sp>
    </p:spTree>
    <p:extLst>
      <p:ext uri="{BB962C8B-B14F-4D97-AF65-F5344CB8AC3E}">
        <p14:creationId xmlns:p14="http://schemas.microsoft.com/office/powerpoint/2010/main" val="116513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31 </a:t>
            </a:r>
            <a:r>
              <a:rPr lang="en-US" sz="2800" dirty="0"/>
              <a:t>He told them another parable: “The kingdom of heaven is like a mustard seed, which a man took and planted in his field. </a:t>
            </a:r>
            <a:r>
              <a:rPr lang="en-US" sz="2800" b="1" baseline="30000" dirty="0"/>
              <a:t>32 </a:t>
            </a:r>
            <a:r>
              <a:rPr lang="en-US" sz="2800" dirty="0"/>
              <a:t>Though it is the smallest of all seeds, yet when it grows, it is the largest of garden plants and becomes a tree, so that the birds come and perch in its branches.” </a:t>
            </a:r>
            <a:r>
              <a:rPr lang="en-US" sz="2800" b="1" baseline="30000" dirty="0"/>
              <a:t>33 </a:t>
            </a:r>
            <a:r>
              <a:rPr lang="en-US" sz="2800" dirty="0"/>
              <a:t>He told them still another parable: </a:t>
            </a:r>
          </a:p>
        </p:txBody>
      </p:sp>
    </p:spTree>
    <p:extLst>
      <p:ext uri="{BB962C8B-B14F-4D97-AF65-F5344CB8AC3E}">
        <p14:creationId xmlns:p14="http://schemas.microsoft.com/office/powerpoint/2010/main" val="10715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dirty="0"/>
              <a:t>“The kingdom of heaven is like yeast that a woman took and mixed into about sixty pounds of flour until it worked all through the dough.” </a:t>
            </a:r>
            <a:r>
              <a:rPr lang="en-US" sz="2800" b="1" baseline="30000" dirty="0"/>
              <a:t>34 </a:t>
            </a:r>
            <a:r>
              <a:rPr lang="en-US" sz="2800" dirty="0"/>
              <a:t>Jesus spoke all these things to the crowd in parables; he did not say anything to them without using a parable. </a:t>
            </a:r>
            <a:r>
              <a:rPr lang="en-US" sz="2800" b="1" baseline="30000" dirty="0"/>
              <a:t>35 </a:t>
            </a:r>
            <a:r>
              <a:rPr lang="en-US" sz="2800" dirty="0"/>
              <a:t>So was fulfilled what was spoken through the prophet:</a:t>
            </a:r>
          </a:p>
        </p:txBody>
      </p:sp>
    </p:spTree>
    <p:extLst>
      <p:ext uri="{BB962C8B-B14F-4D97-AF65-F5344CB8AC3E}">
        <p14:creationId xmlns:p14="http://schemas.microsoft.com/office/powerpoint/2010/main" val="199152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15875" lvl="2" indent="0">
              <a:lnSpc>
                <a:spcPct val="160000"/>
              </a:lnSpc>
              <a:buNone/>
              <a:tabLst>
                <a:tab pos="900113" algn="l"/>
                <a:tab pos="2732088" algn="l"/>
              </a:tabLst>
            </a:pPr>
            <a:r>
              <a:rPr lang="en-US" sz="2800" dirty="0"/>
              <a:t>	“I will open my mouth in parables,</a:t>
            </a:r>
            <a:br>
              <a:rPr lang="en-US" sz="2800" dirty="0"/>
            </a:br>
            <a:r>
              <a:rPr lang="en-US" sz="2800" dirty="0"/>
              <a:t>    	I will utter things hidden since the creation of the world.” </a:t>
            </a:r>
          </a:p>
          <a:p>
            <a:pPr marL="15875" lvl="2" indent="0">
              <a:lnSpc>
                <a:spcPct val="160000"/>
              </a:lnSpc>
              <a:buNone/>
              <a:tabLst>
                <a:tab pos="900113" algn="l"/>
                <a:tab pos="2732088" algn="l"/>
              </a:tabLst>
            </a:pPr>
            <a:r>
              <a:rPr lang="en-US" b="1" baseline="30000" dirty="0"/>
              <a:t>36</a:t>
            </a:r>
            <a:r>
              <a:rPr lang="en-US" sz="2800" b="1" baseline="30000" dirty="0"/>
              <a:t> </a:t>
            </a:r>
            <a:r>
              <a:rPr lang="en-US" sz="2800" dirty="0"/>
              <a:t>Then he left the crowd and went into the house. His disciples came to him and said, “Explain to us the parable of the weeds in the field.” </a:t>
            </a:r>
            <a:r>
              <a:rPr lang="en-US" b="1" baseline="30000" dirty="0"/>
              <a:t>37 </a:t>
            </a:r>
            <a:r>
              <a:rPr lang="en-US" sz="2800" dirty="0"/>
              <a:t>He answered, “The one who sowed the good seed is the Son of Man. </a:t>
            </a:r>
            <a:r>
              <a:rPr lang="en-US" b="1" baseline="30000" dirty="0"/>
              <a:t>38 </a:t>
            </a:r>
            <a:r>
              <a:rPr lang="en-US" sz="2800" dirty="0"/>
              <a:t>The field is the world, and the good seed stands for the people of the kingdom. </a:t>
            </a:r>
            <a:endParaRPr lang="en-US" sz="2800" i="1" dirty="0"/>
          </a:p>
        </p:txBody>
      </p:sp>
    </p:spTree>
    <p:extLst>
      <p:ext uri="{BB962C8B-B14F-4D97-AF65-F5344CB8AC3E}">
        <p14:creationId xmlns:p14="http://schemas.microsoft.com/office/powerpoint/2010/main" val="32955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15875" lvl="2" indent="0">
              <a:lnSpc>
                <a:spcPct val="160000"/>
              </a:lnSpc>
              <a:buNone/>
              <a:tabLst>
                <a:tab pos="900113" algn="l"/>
                <a:tab pos="2732088" algn="l"/>
              </a:tabLst>
            </a:pPr>
            <a:r>
              <a:rPr lang="en-US" sz="2800" dirty="0"/>
              <a:t>The weeds are the people of the evil one, </a:t>
            </a:r>
            <a:r>
              <a:rPr lang="en-US" sz="2800" b="1" baseline="30000" dirty="0"/>
              <a:t>39 </a:t>
            </a:r>
            <a:r>
              <a:rPr lang="en-US" sz="2800" dirty="0"/>
              <a:t>and the enemy who sows them is the devil. The harvest is the end of the age, and the harvesters are angels. </a:t>
            </a:r>
            <a:r>
              <a:rPr lang="en-US" sz="2800" b="1" baseline="30000" dirty="0"/>
              <a:t>40 </a:t>
            </a:r>
            <a:r>
              <a:rPr lang="en-US" sz="2800" dirty="0"/>
              <a:t>“As the weeds are pulled up and burned in the fire, so it will be at the end of the age. </a:t>
            </a:r>
            <a:r>
              <a:rPr lang="en-US" sz="2800" b="1" baseline="30000" dirty="0"/>
              <a:t>41 </a:t>
            </a:r>
            <a:r>
              <a:rPr lang="en-US" sz="2800" dirty="0"/>
              <a:t>The Son of Man will send out his angels, and they will weed out of his kingdom everything that causes sin and all who do evil.</a:t>
            </a:r>
            <a:endParaRPr lang="en-US" sz="2800" i="1" dirty="0"/>
          </a:p>
        </p:txBody>
      </p:sp>
    </p:spTree>
    <p:extLst>
      <p:ext uri="{BB962C8B-B14F-4D97-AF65-F5344CB8AC3E}">
        <p14:creationId xmlns:p14="http://schemas.microsoft.com/office/powerpoint/2010/main" val="1545838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15875" lvl="2" indent="0">
              <a:lnSpc>
                <a:spcPct val="160000"/>
              </a:lnSpc>
              <a:buNone/>
              <a:tabLst>
                <a:tab pos="900113" algn="l"/>
                <a:tab pos="2732088" algn="l"/>
              </a:tabLst>
            </a:pPr>
            <a:r>
              <a:rPr lang="en-US" b="1" baseline="30000" dirty="0"/>
              <a:t>42</a:t>
            </a:r>
            <a:r>
              <a:rPr lang="en-US" sz="2800" b="1" baseline="30000" dirty="0"/>
              <a:t> </a:t>
            </a:r>
            <a:r>
              <a:rPr lang="en-US" sz="2800" dirty="0"/>
              <a:t>They will throw them into the blazing furnace, where there will be weeping and gnashing of teeth. </a:t>
            </a:r>
            <a:r>
              <a:rPr lang="en-US" b="1" baseline="30000" dirty="0"/>
              <a:t>43</a:t>
            </a:r>
            <a:r>
              <a:rPr lang="en-US" sz="2800" b="1" baseline="30000" dirty="0"/>
              <a:t> </a:t>
            </a:r>
            <a:r>
              <a:rPr lang="en-US" sz="2800" dirty="0"/>
              <a:t>Then the righteous will shine like the sun in the kingdom of their Father. Whoever has ears, let them hear. </a:t>
            </a:r>
            <a:r>
              <a:rPr lang="en-US" b="1" baseline="30000" dirty="0"/>
              <a:t>44</a:t>
            </a:r>
            <a:r>
              <a:rPr lang="en-US" sz="2800" b="1" baseline="30000" dirty="0"/>
              <a:t> </a:t>
            </a:r>
            <a:r>
              <a:rPr lang="en-US" sz="2800" dirty="0"/>
              <a:t>“The kingdom of heaven is like treasure hidden in a field. When a man found it, he hid it again, and then in his joy went and sold all he had and bought that field.</a:t>
            </a:r>
            <a:endParaRPr lang="en-US" sz="2800" i="1" dirty="0"/>
          </a:p>
        </p:txBody>
      </p:sp>
    </p:spTree>
    <p:extLst>
      <p:ext uri="{BB962C8B-B14F-4D97-AF65-F5344CB8AC3E}">
        <p14:creationId xmlns:p14="http://schemas.microsoft.com/office/powerpoint/2010/main" val="203487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15875" lvl="2" indent="0">
              <a:lnSpc>
                <a:spcPct val="160000"/>
              </a:lnSpc>
              <a:buNone/>
              <a:tabLst>
                <a:tab pos="900113" algn="l"/>
                <a:tab pos="2732088" algn="l"/>
              </a:tabLst>
            </a:pPr>
            <a:r>
              <a:rPr lang="en-US" b="1" baseline="30000" dirty="0"/>
              <a:t>45</a:t>
            </a:r>
            <a:r>
              <a:rPr lang="en-US" sz="2800" b="1" baseline="30000" dirty="0"/>
              <a:t> </a:t>
            </a:r>
            <a:r>
              <a:rPr lang="en-US" sz="2800" dirty="0"/>
              <a:t>“Again, the kingdom of heaven is like a merchant looking for fine pearls. </a:t>
            </a:r>
            <a:r>
              <a:rPr lang="en-US" b="1" baseline="30000" dirty="0"/>
              <a:t>46</a:t>
            </a:r>
            <a:r>
              <a:rPr lang="en-US" sz="2800" b="1" baseline="30000" dirty="0"/>
              <a:t> </a:t>
            </a:r>
            <a:r>
              <a:rPr lang="en-US" sz="2800" dirty="0"/>
              <a:t>When he found one of great value, he went away and sold everything he had and bought it. </a:t>
            </a:r>
            <a:r>
              <a:rPr lang="en-US" b="1" baseline="30000" dirty="0"/>
              <a:t>47</a:t>
            </a:r>
            <a:r>
              <a:rPr lang="en-US" sz="2800" b="1" baseline="30000" dirty="0"/>
              <a:t> </a:t>
            </a:r>
            <a:r>
              <a:rPr lang="en-US" sz="2800" dirty="0"/>
              <a:t>“Once again, the kingdom of heaven is like a net that was let down into the lake and caught all kinds of fish. </a:t>
            </a:r>
            <a:r>
              <a:rPr lang="en-US" b="1" baseline="30000" dirty="0"/>
              <a:t>48</a:t>
            </a:r>
            <a:r>
              <a:rPr lang="en-US" sz="2800" b="1" baseline="30000" dirty="0"/>
              <a:t> </a:t>
            </a:r>
            <a:r>
              <a:rPr lang="en-US" sz="2800" dirty="0"/>
              <a:t>When it was full, the fishermen pulled it up on the shore. Then they sat down and collected the good fish in baskets, but threw the bad away.</a:t>
            </a:r>
            <a:endParaRPr lang="en-US" sz="2800" i="1" dirty="0"/>
          </a:p>
        </p:txBody>
      </p:sp>
    </p:spTree>
    <p:extLst>
      <p:ext uri="{BB962C8B-B14F-4D97-AF65-F5344CB8AC3E}">
        <p14:creationId xmlns:p14="http://schemas.microsoft.com/office/powerpoint/2010/main" val="113472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689463"/>
            <a:ext cx="10515600" cy="4380819"/>
          </a:xfrm>
        </p:spPr>
        <p:txBody>
          <a:bodyPr>
            <a:noAutofit/>
          </a:bodyPr>
          <a:lstStyle/>
          <a:p>
            <a:pPr marL="0" indent="0">
              <a:lnSpc>
                <a:spcPct val="160000"/>
              </a:lnSpc>
              <a:buNone/>
              <a:tabLst>
                <a:tab pos="2732088" algn="l"/>
              </a:tabLst>
            </a:pPr>
            <a:r>
              <a:rPr lang="en-US" sz="2800" b="1" baseline="30000" dirty="0"/>
              <a:t>1 </a:t>
            </a:r>
            <a:r>
              <a:rPr lang="en-US" sz="2800" dirty="0"/>
              <a:t>That same day Jesus went out of the house and sat by the lake. </a:t>
            </a:r>
            <a:r>
              <a:rPr lang="en-US" sz="2800" b="1" baseline="30000" dirty="0"/>
              <a:t>2 </a:t>
            </a:r>
            <a:r>
              <a:rPr lang="en-US" sz="2800" dirty="0"/>
              <a:t>Such large crowds gathered around him that he got into a boat and sat in it, while all the people stood on the shore.</a:t>
            </a:r>
            <a:r>
              <a:rPr lang="en-US" sz="2800" b="1" baseline="30000" dirty="0"/>
              <a:t>3 </a:t>
            </a:r>
            <a:r>
              <a:rPr lang="en-US" sz="2800" dirty="0"/>
              <a:t>Then he told them many things in parables, saying: “A farmer went out to sow his seed. </a:t>
            </a:r>
            <a:r>
              <a:rPr lang="en-US" sz="2800" b="1" baseline="30000" dirty="0"/>
              <a:t>4 </a:t>
            </a:r>
            <a:r>
              <a:rPr lang="en-US" sz="2800" dirty="0"/>
              <a:t>As he was scattering the seed, some fell along the path, and the birds came and ate it up.</a:t>
            </a:r>
            <a:endParaRPr lang="en-US" sz="2800" i="1" dirty="0"/>
          </a:p>
        </p:txBody>
      </p:sp>
    </p:spTree>
    <p:extLst>
      <p:ext uri="{BB962C8B-B14F-4D97-AF65-F5344CB8AC3E}">
        <p14:creationId xmlns:p14="http://schemas.microsoft.com/office/powerpoint/2010/main" val="287302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0" indent="0">
              <a:lnSpc>
                <a:spcPct val="160000"/>
              </a:lnSpc>
              <a:buNone/>
            </a:pPr>
            <a:r>
              <a:rPr lang="en-US" sz="2400" b="1" baseline="30000" dirty="0"/>
              <a:t>49</a:t>
            </a:r>
            <a:r>
              <a:rPr lang="en-US" sz="2800" b="1" baseline="30000" dirty="0"/>
              <a:t> </a:t>
            </a:r>
            <a:r>
              <a:rPr lang="en-US" sz="2800" dirty="0"/>
              <a:t>This is how it will be at the end of the age. The angels will come and separate the wicked from the righteous </a:t>
            </a:r>
            <a:r>
              <a:rPr lang="en-US" sz="2400" b="1" baseline="30000" dirty="0"/>
              <a:t>50</a:t>
            </a:r>
            <a:r>
              <a:rPr lang="en-US" sz="2800" b="1" baseline="30000" dirty="0"/>
              <a:t> </a:t>
            </a:r>
            <a:r>
              <a:rPr lang="en-US" sz="2800" dirty="0"/>
              <a:t>and throw them into the blazing furnace, where there will be weeping and gnashing of teeth. </a:t>
            </a:r>
            <a:r>
              <a:rPr lang="en-US" sz="2400" b="1" baseline="30000" dirty="0"/>
              <a:t>51</a:t>
            </a:r>
            <a:r>
              <a:rPr lang="en-US" sz="2800" b="1" baseline="30000" dirty="0"/>
              <a:t> </a:t>
            </a:r>
            <a:r>
              <a:rPr lang="en-US" sz="2800" dirty="0"/>
              <a:t>“Have you understood all these things?” Jesus asked. “Yes,” they replied. </a:t>
            </a:r>
            <a:br>
              <a:rPr lang="en-US" dirty="0"/>
            </a:br>
            <a:endParaRPr lang="en-US" sz="2800" i="1" dirty="0"/>
          </a:p>
        </p:txBody>
      </p:sp>
    </p:spTree>
    <p:extLst>
      <p:ext uri="{BB962C8B-B14F-4D97-AF65-F5344CB8AC3E}">
        <p14:creationId xmlns:p14="http://schemas.microsoft.com/office/powerpoint/2010/main" val="356465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0" indent="0">
              <a:lnSpc>
                <a:spcPct val="160000"/>
              </a:lnSpc>
              <a:buNone/>
            </a:pPr>
            <a:r>
              <a:rPr lang="en-US" sz="2400" b="1" baseline="30000" dirty="0"/>
              <a:t>52</a:t>
            </a:r>
            <a:r>
              <a:rPr lang="en-US" sz="2800" b="1" baseline="30000" dirty="0"/>
              <a:t> </a:t>
            </a:r>
            <a:r>
              <a:rPr lang="en-US" sz="2800" dirty="0"/>
              <a:t>He said to them, “Therefore every teacher of the law who has become a disciple in the kingdom of heaven is like the owner of a house who brings out of his storeroom new treasures as well as old.”</a:t>
            </a:r>
          </a:p>
          <a:p>
            <a:pPr marL="0" indent="0">
              <a:buNone/>
              <a:tabLst>
                <a:tab pos="5481638" algn="l"/>
              </a:tabLst>
            </a:pPr>
            <a:r>
              <a:rPr lang="en-US" sz="2800" i="1" dirty="0"/>
              <a:t>	- Matthew 13:24-52</a:t>
            </a:r>
            <a:endParaRPr lang="en-US" sz="2800" dirty="0"/>
          </a:p>
          <a:p>
            <a:pPr marL="0" indent="0">
              <a:buNone/>
            </a:pPr>
            <a:br>
              <a:rPr lang="en-US" dirty="0"/>
            </a:br>
            <a:endParaRPr lang="en-US" sz="2800" i="1" dirty="0"/>
          </a:p>
        </p:txBody>
      </p:sp>
    </p:spTree>
    <p:extLst>
      <p:ext uri="{BB962C8B-B14F-4D97-AF65-F5344CB8AC3E}">
        <p14:creationId xmlns:p14="http://schemas.microsoft.com/office/powerpoint/2010/main" val="45920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2: </a:t>
            </a:r>
            <a:r>
              <a:rPr lang="en-US" dirty="0"/>
              <a:t>The kingdom is already here, but not yet in its fullness.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95130"/>
            <a:ext cx="10515600" cy="4328284"/>
          </a:xfrm>
        </p:spPr>
        <p:txBody>
          <a:bodyPr/>
          <a:lstStyle/>
          <a:p>
            <a:r>
              <a:rPr lang="en-US" sz="2800" dirty="0"/>
              <a:t>How do these parables describe the final Day of Judgment? How does that make you feel? </a:t>
            </a:r>
          </a:p>
          <a:p>
            <a:pPr marL="0" indent="0">
              <a:buNone/>
            </a:pPr>
            <a:endParaRPr lang="en-US" sz="2800" dirty="0"/>
          </a:p>
          <a:p>
            <a:r>
              <a:rPr lang="en-US" sz="2800" dirty="0"/>
              <a:t>Why is the Gospel worth trading everything else we have for it? </a:t>
            </a:r>
          </a:p>
          <a:p>
            <a:endParaRPr lang="en-US" dirty="0"/>
          </a:p>
        </p:txBody>
      </p:sp>
    </p:spTree>
    <p:extLst>
      <p:ext uri="{BB962C8B-B14F-4D97-AF65-F5344CB8AC3E}">
        <p14:creationId xmlns:p14="http://schemas.microsoft.com/office/powerpoint/2010/main" val="19201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53 </a:t>
            </a:r>
            <a:r>
              <a:rPr lang="en-US" sz="2800" dirty="0"/>
              <a:t>When Jesus had finished these parables, he moved on from there. </a:t>
            </a:r>
            <a:r>
              <a:rPr lang="en-US" sz="2800" b="1" baseline="30000" dirty="0"/>
              <a:t>54 </a:t>
            </a:r>
            <a:r>
              <a:rPr lang="en-US" sz="2800" dirty="0"/>
              <a:t>Coming to his hometown, he began teaching the people in their synagogue, and they were amazed. “Where did this man get this wisdom and these miraculous powers?” they asked. </a:t>
            </a:r>
            <a:r>
              <a:rPr lang="en-US" sz="2800" b="1" baseline="30000" dirty="0"/>
              <a:t>55 </a:t>
            </a:r>
            <a:r>
              <a:rPr lang="en-US" sz="2800" dirty="0"/>
              <a:t>“Isn’t this the carpenter’s son? Isn’t his mother’s name Mary, and aren’t his brothers James, Joseph, Simon and Judas?</a:t>
            </a:r>
          </a:p>
        </p:txBody>
      </p:sp>
    </p:spTree>
    <p:extLst>
      <p:ext uri="{BB962C8B-B14F-4D97-AF65-F5344CB8AC3E}">
        <p14:creationId xmlns:p14="http://schemas.microsoft.com/office/powerpoint/2010/main" val="6415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56 </a:t>
            </a:r>
            <a:r>
              <a:rPr lang="en-US" sz="2800" dirty="0"/>
              <a:t>Aren’t all his sisters with us? Where then did this man get all these things?” </a:t>
            </a:r>
            <a:r>
              <a:rPr lang="en-US" sz="2800" b="1" baseline="30000" dirty="0"/>
              <a:t>57 </a:t>
            </a:r>
            <a:r>
              <a:rPr lang="en-US" sz="2800" dirty="0"/>
              <a:t>And they took offense at him. But Jesus said to them, “A prophet is not without honor except in his own town and in his own home.” </a:t>
            </a:r>
            <a:r>
              <a:rPr lang="en-US" sz="2800" b="1" baseline="30000" dirty="0"/>
              <a:t>58 </a:t>
            </a:r>
            <a:r>
              <a:rPr lang="en-US" sz="2800" dirty="0"/>
              <a:t>And he did not do many miracles there because of their lack of faith.</a:t>
            </a:r>
          </a:p>
          <a:p>
            <a:pPr marL="0" indent="0">
              <a:lnSpc>
                <a:spcPct val="150000"/>
              </a:lnSpc>
              <a:buNone/>
              <a:tabLst>
                <a:tab pos="5481638" algn="l"/>
              </a:tabLst>
            </a:pPr>
            <a:r>
              <a:rPr lang="en-US" sz="2800" i="1" dirty="0"/>
              <a:t>	- Matthew 13:53-58</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122944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3: </a:t>
            </a:r>
            <a:r>
              <a:rPr lang="en-US" dirty="0"/>
              <a:t>Jesus was not accepted in His hometown.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r>
              <a:rPr lang="en-US" sz="2800" dirty="0"/>
              <a:t>Why didn’t the people of Nazareth believe in Jesus? </a:t>
            </a:r>
          </a:p>
          <a:p>
            <a:endParaRPr lang="en-US" sz="2800" dirty="0"/>
          </a:p>
          <a:p>
            <a:r>
              <a:rPr lang="en-US" sz="2800" dirty="0"/>
              <a:t>In our culture today, what false images do people have of who Jesus is and why He came? How do those images affect the way they live? </a:t>
            </a:r>
          </a:p>
          <a:p>
            <a:endParaRPr lang="en-US" sz="2800" dirty="0"/>
          </a:p>
          <a:p>
            <a:endParaRPr lang="en-US" dirty="0"/>
          </a:p>
        </p:txBody>
      </p:sp>
    </p:spTree>
    <p:extLst>
      <p:ext uri="{BB962C8B-B14F-4D97-AF65-F5344CB8AC3E}">
        <p14:creationId xmlns:p14="http://schemas.microsoft.com/office/powerpoint/2010/main" val="128905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257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9"/>
            <a:ext cx="10515600" cy="4328284"/>
          </a:xfrm>
        </p:spPr>
        <p:txBody>
          <a:bodyPr/>
          <a:lstStyle/>
          <a:p>
            <a:pPr marL="0" indent="0">
              <a:buNone/>
            </a:pPr>
            <a:r>
              <a:rPr lang="en-US" sz="2800" dirty="0"/>
              <a:t>THINK: What do I still need to give up in order to follow Jesus fully and completely? </a:t>
            </a:r>
          </a:p>
          <a:p>
            <a:pPr marL="0" indent="0">
              <a:buNone/>
            </a:pPr>
            <a:endParaRPr lang="en-US" sz="2800" dirty="0"/>
          </a:p>
          <a:p>
            <a:pPr marL="0" indent="0">
              <a:buNone/>
            </a:pPr>
            <a:r>
              <a:rPr lang="en-US" sz="2800" dirty="0"/>
              <a:t>PRAY for an evangelistic heart, opportunities to share the Gospel, and bravery to do it. </a:t>
            </a:r>
          </a:p>
          <a:p>
            <a:pPr marL="0" indent="0">
              <a:buNone/>
            </a:pPr>
            <a:endParaRPr lang="en-US" sz="2800" dirty="0"/>
          </a:p>
          <a:p>
            <a:pPr marL="0" indent="0">
              <a:buNone/>
            </a:pPr>
            <a:r>
              <a:rPr lang="en-US" sz="2800" dirty="0"/>
              <a:t>ACT: Meditate on God’s Word. </a:t>
            </a:r>
          </a:p>
          <a:p>
            <a:endParaRPr lang="en-US" dirty="0"/>
          </a:p>
        </p:txBody>
      </p:sp>
    </p:spTree>
    <p:extLst>
      <p:ext uri="{BB962C8B-B14F-4D97-AF65-F5344CB8AC3E}">
        <p14:creationId xmlns:p14="http://schemas.microsoft.com/office/powerpoint/2010/main" val="122675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b="1" baseline="30000" dirty="0"/>
              <a:t>5 </a:t>
            </a:r>
            <a:r>
              <a:rPr lang="en-US" sz="2800" dirty="0"/>
              <a:t>Some fell on rocky places, where it did not have much soil. It sprang up quickly, because the soil was shallow. </a:t>
            </a:r>
            <a:r>
              <a:rPr lang="en-US" sz="2800" b="1" baseline="30000" dirty="0"/>
              <a:t>6 </a:t>
            </a:r>
            <a:r>
              <a:rPr lang="en-US" sz="2800" dirty="0"/>
              <a:t>But when the sun came up, the plants were scorched, and they withered because they had no root. </a:t>
            </a:r>
            <a:r>
              <a:rPr lang="en-US" sz="2800" b="1" baseline="30000" dirty="0"/>
              <a:t>7 </a:t>
            </a:r>
            <a:r>
              <a:rPr lang="en-US" sz="2800" dirty="0"/>
              <a:t>Other seed fell among thorns, which grew up and choked the plants.</a:t>
            </a:r>
            <a:r>
              <a:rPr lang="en-US" sz="2800" b="1" baseline="30000" dirty="0"/>
              <a:t> 8 </a:t>
            </a:r>
            <a:r>
              <a:rPr lang="en-US" sz="2800" dirty="0"/>
              <a:t>Still other seed fell on good soil, where it produced a crop—a hundred, sixty or thirty times what was sown.</a:t>
            </a:r>
            <a:endParaRPr lang="en-US" sz="2800" i="1" dirty="0"/>
          </a:p>
        </p:txBody>
      </p:sp>
    </p:spTree>
    <p:extLst>
      <p:ext uri="{BB962C8B-B14F-4D97-AF65-F5344CB8AC3E}">
        <p14:creationId xmlns:p14="http://schemas.microsoft.com/office/powerpoint/2010/main" val="25652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pPr>
            <a:r>
              <a:rPr lang="en-US" b="1" baseline="30000" dirty="0"/>
              <a:t>9 </a:t>
            </a:r>
            <a:r>
              <a:rPr lang="en-US" sz="2800" dirty="0"/>
              <a:t>Whoever has ears, let them hear.”</a:t>
            </a:r>
          </a:p>
          <a:p>
            <a:pPr marL="0" indent="0">
              <a:lnSpc>
                <a:spcPct val="160000"/>
              </a:lnSpc>
              <a:buNone/>
              <a:tabLst>
                <a:tab pos="900113" algn="l"/>
              </a:tabLst>
            </a:pPr>
            <a:r>
              <a:rPr lang="en-US" sz="2800" b="1" baseline="30000" dirty="0"/>
              <a:t>	10 </a:t>
            </a:r>
            <a:r>
              <a:rPr lang="en-US" sz="2800" dirty="0"/>
              <a:t>The disciples came to him and asked, “Why do you 	speak to the people in parables?”</a:t>
            </a:r>
          </a:p>
          <a:p>
            <a:pPr marL="0" indent="0">
              <a:lnSpc>
                <a:spcPct val="160000"/>
              </a:lnSpc>
              <a:buNone/>
              <a:tabLst>
                <a:tab pos="900113" algn="l"/>
              </a:tabLst>
            </a:pPr>
            <a:r>
              <a:rPr lang="en-US" sz="2800" b="1" baseline="30000" dirty="0"/>
              <a:t>11 </a:t>
            </a:r>
            <a:r>
              <a:rPr lang="en-US" sz="2800" dirty="0"/>
              <a:t>He replied, “Because the knowledge of the secrets of the kingdom of heaven has been given to you, but not to them.</a:t>
            </a:r>
          </a:p>
        </p:txBody>
      </p:sp>
    </p:spTree>
    <p:extLst>
      <p:ext uri="{BB962C8B-B14F-4D97-AF65-F5344CB8AC3E}">
        <p14:creationId xmlns:p14="http://schemas.microsoft.com/office/powerpoint/2010/main" val="2062377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pPr>
            <a:r>
              <a:rPr lang="en-US" sz="2800" b="1" baseline="30000" dirty="0"/>
              <a:t>12 </a:t>
            </a:r>
            <a:r>
              <a:rPr lang="en-US" sz="2800" dirty="0"/>
              <a:t>Whoever has will be given more, and they will have an abundance. Whoever does not have, even what they have will be taken from them. </a:t>
            </a:r>
            <a:r>
              <a:rPr lang="en-US" sz="2800" b="1" baseline="30000" dirty="0"/>
              <a:t>13 </a:t>
            </a:r>
            <a:r>
              <a:rPr lang="en-US" sz="2800" dirty="0"/>
              <a:t>This is why I speak to them in parables:</a:t>
            </a:r>
          </a:p>
          <a:p>
            <a:pPr marL="0" indent="0">
              <a:lnSpc>
                <a:spcPct val="160000"/>
              </a:lnSpc>
              <a:buNone/>
              <a:tabLst>
                <a:tab pos="900113" algn="l"/>
              </a:tabLst>
            </a:pPr>
            <a:r>
              <a:rPr lang="en-US" sz="2800" dirty="0"/>
              <a:t>	“Though seeing, they do not see;</a:t>
            </a:r>
            <a:br>
              <a:rPr lang="en-US" sz="2800" dirty="0"/>
            </a:br>
            <a:r>
              <a:rPr lang="en-US" sz="2800" dirty="0"/>
              <a:t>    	though hearing, they do not hear or understand.</a:t>
            </a:r>
          </a:p>
          <a:p>
            <a:pPr marL="0" indent="0">
              <a:lnSpc>
                <a:spcPct val="160000"/>
              </a:lnSpc>
              <a:buNone/>
              <a:tabLst>
                <a:tab pos="900113" algn="l"/>
              </a:tabLst>
            </a:pPr>
            <a:r>
              <a:rPr lang="en-US" sz="2800" b="1" baseline="30000" dirty="0"/>
              <a:t>14 </a:t>
            </a:r>
            <a:r>
              <a:rPr lang="en-US" sz="2800" dirty="0"/>
              <a:t>In them is fulfilled the prophecy of Isaiah:</a:t>
            </a:r>
          </a:p>
        </p:txBody>
      </p:sp>
    </p:spTree>
    <p:extLst>
      <p:ext uri="{BB962C8B-B14F-4D97-AF65-F5344CB8AC3E}">
        <p14:creationId xmlns:p14="http://schemas.microsoft.com/office/powerpoint/2010/main" val="383701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lnSpcReduction="10000"/>
          </a:bodyPr>
          <a:lstStyle/>
          <a:p>
            <a:pPr marL="914400" lvl="2" indent="0">
              <a:lnSpc>
                <a:spcPct val="160000"/>
              </a:lnSpc>
              <a:buNone/>
              <a:tabLst>
                <a:tab pos="900113" algn="l"/>
                <a:tab pos="2732088" algn="l"/>
              </a:tabLst>
            </a:pPr>
            <a:r>
              <a:rPr lang="en-US" sz="2800" dirty="0"/>
              <a:t>“‘You will be ever hearing but never understanding;</a:t>
            </a:r>
            <a:br>
              <a:rPr lang="en-US" sz="2800" dirty="0"/>
            </a:br>
            <a:r>
              <a:rPr lang="en-US" sz="2800" dirty="0"/>
              <a:t>    you will be ever seeing but never perceiving.</a:t>
            </a:r>
            <a:br>
              <a:rPr lang="en-US" sz="2800" dirty="0"/>
            </a:br>
            <a:r>
              <a:rPr lang="en-US" sz="2800" b="1" baseline="30000" dirty="0"/>
              <a:t>15 </a:t>
            </a:r>
            <a:r>
              <a:rPr lang="en-US" sz="2800" dirty="0"/>
              <a:t>For this people’s heart has become calloused;</a:t>
            </a:r>
            <a:br>
              <a:rPr lang="en-US" sz="2800" dirty="0"/>
            </a:br>
            <a:r>
              <a:rPr lang="en-US" sz="2800" dirty="0"/>
              <a:t>    they hardly hear with their ears,</a:t>
            </a:r>
            <a:br>
              <a:rPr lang="en-US" sz="2800" dirty="0"/>
            </a:br>
            <a:r>
              <a:rPr lang="en-US" sz="2800" dirty="0"/>
              <a:t>    and they have closed their eyes.</a:t>
            </a:r>
            <a:br>
              <a:rPr lang="en-US" sz="2800" dirty="0"/>
            </a:br>
            <a:r>
              <a:rPr lang="en-US" sz="2800" dirty="0"/>
              <a:t>Otherwise they might see with their eyes,</a:t>
            </a:r>
            <a:br>
              <a:rPr lang="en-US" sz="2800" dirty="0"/>
            </a:br>
            <a:r>
              <a:rPr lang="en-US" sz="2800" dirty="0"/>
              <a:t>    hear with their ears,</a:t>
            </a:r>
            <a:br>
              <a:rPr lang="en-US" sz="2000" dirty="0"/>
            </a:br>
            <a:r>
              <a:rPr lang="en-US" dirty="0"/>
              <a:t>    </a:t>
            </a:r>
            <a:endParaRPr lang="en-US" sz="2000" i="1" dirty="0"/>
          </a:p>
        </p:txBody>
      </p:sp>
    </p:spTree>
    <p:extLst>
      <p:ext uri="{BB962C8B-B14F-4D97-AF65-F5344CB8AC3E}">
        <p14:creationId xmlns:p14="http://schemas.microsoft.com/office/powerpoint/2010/main" val="67580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5275217"/>
          </a:xfrm>
        </p:spPr>
        <p:txBody>
          <a:bodyPr>
            <a:normAutofit/>
          </a:bodyPr>
          <a:lstStyle/>
          <a:p>
            <a:pPr marL="15875" lvl="2" indent="0">
              <a:lnSpc>
                <a:spcPct val="160000"/>
              </a:lnSpc>
              <a:buNone/>
              <a:tabLst>
                <a:tab pos="900113" algn="l"/>
                <a:tab pos="2732088" algn="l"/>
              </a:tabLst>
            </a:pPr>
            <a:r>
              <a:rPr lang="en-US" sz="2800" dirty="0"/>
              <a:t>	understand with their hearts</a:t>
            </a:r>
            <a:br>
              <a:rPr lang="en-US" sz="2800" dirty="0"/>
            </a:br>
            <a:r>
              <a:rPr lang="en-US" sz="2800" dirty="0"/>
              <a:t>	and turn, and I would heal them.</a:t>
            </a:r>
            <a:endParaRPr lang="en-US" sz="2800" b="1" baseline="30000" dirty="0"/>
          </a:p>
          <a:p>
            <a:pPr marL="15875" lvl="2" indent="0">
              <a:lnSpc>
                <a:spcPct val="160000"/>
              </a:lnSpc>
              <a:buNone/>
              <a:tabLst>
                <a:tab pos="2732088" algn="l"/>
              </a:tabLst>
            </a:pPr>
            <a:r>
              <a:rPr lang="en-US" sz="2800" b="1" baseline="30000" dirty="0"/>
              <a:t>16 </a:t>
            </a:r>
            <a:r>
              <a:rPr lang="en-US" sz="2800" dirty="0"/>
              <a:t>But blessed are your eyes because they see, and your ears because they hear. </a:t>
            </a:r>
            <a:r>
              <a:rPr lang="en-US" sz="2800" b="1" baseline="30000" dirty="0"/>
              <a:t>17 </a:t>
            </a:r>
            <a:r>
              <a:rPr lang="en-US" sz="2800" dirty="0"/>
              <a:t>For truly I tell you, many prophets and righteous people longed to see what you see but did not see it, and to hear what you hear but did not hear it.     </a:t>
            </a:r>
            <a:endParaRPr lang="en-US" sz="2800" i="1" dirty="0"/>
          </a:p>
        </p:txBody>
      </p:sp>
    </p:spTree>
    <p:extLst>
      <p:ext uri="{BB962C8B-B14F-4D97-AF65-F5344CB8AC3E}">
        <p14:creationId xmlns:p14="http://schemas.microsoft.com/office/powerpoint/2010/main" val="67544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b="1" baseline="30000" dirty="0"/>
              <a:t>18 </a:t>
            </a:r>
            <a:r>
              <a:rPr lang="en-US" sz="2800" dirty="0"/>
              <a:t>“Listen then to what the parable of the sower means:</a:t>
            </a:r>
            <a:r>
              <a:rPr lang="en-US" sz="2800" b="1" baseline="30000" dirty="0"/>
              <a:t>19 </a:t>
            </a:r>
            <a:r>
              <a:rPr lang="en-US" sz="2800" dirty="0"/>
              <a:t>When anyone hears the message about the kingdom and does not understand it, the evil one comes and snatches away what was sown in their heart. This is the seed sown along the path. </a:t>
            </a:r>
            <a:r>
              <a:rPr lang="en-US" sz="2800" b="1" baseline="30000" dirty="0"/>
              <a:t>20 </a:t>
            </a:r>
            <a:r>
              <a:rPr lang="en-US" sz="2800" dirty="0"/>
              <a:t>The seed falling on rocky ground refers to someone who hears the word and at once receives it with joy. </a:t>
            </a:r>
            <a:endParaRPr lang="en-US" sz="2800" i="1" dirty="0"/>
          </a:p>
        </p:txBody>
      </p:sp>
    </p:spTree>
    <p:extLst>
      <p:ext uri="{BB962C8B-B14F-4D97-AF65-F5344CB8AC3E}">
        <p14:creationId xmlns:p14="http://schemas.microsoft.com/office/powerpoint/2010/main" val="223789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rmAutofit/>
          </a:bodyPr>
          <a:lstStyle/>
          <a:p>
            <a:pPr marL="0" indent="0">
              <a:lnSpc>
                <a:spcPct val="160000"/>
              </a:lnSpc>
              <a:buNone/>
              <a:tabLst>
                <a:tab pos="2732088" algn="l"/>
              </a:tabLst>
            </a:pPr>
            <a:r>
              <a:rPr lang="en-US" sz="2800" b="1" baseline="30000" dirty="0"/>
              <a:t>21 </a:t>
            </a:r>
            <a:r>
              <a:rPr lang="en-US" sz="2800" dirty="0"/>
              <a:t>But since they have no root, they last only a short time. When trouble or persecution comes because of the word, they quickly fall away.</a:t>
            </a:r>
            <a:r>
              <a:rPr lang="en-US" sz="2800" b="1" baseline="30000" dirty="0"/>
              <a:t>22 </a:t>
            </a:r>
            <a:r>
              <a:rPr lang="en-US" sz="2800" dirty="0"/>
              <a:t>The seed falling among the thorns refers to someone who hears the word, but the worries of this life and the deceitfulness of wealth choke the word, making it unfruitful. </a:t>
            </a:r>
            <a:r>
              <a:rPr lang="en-US" sz="2800" b="1" baseline="30000" dirty="0"/>
              <a:t>23 </a:t>
            </a:r>
            <a:r>
              <a:rPr lang="en-US" sz="2800" dirty="0"/>
              <a:t>But the seed falling on good soil refers to someone who hears the word and understands it. </a:t>
            </a:r>
            <a:endParaRPr lang="en-US" sz="2800" i="1" dirty="0"/>
          </a:p>
        </p:txBody>
      </p:sp>
    </p:spTree>
    <p:extLst>
      <p:ext uri="{BB962C8B-B14F-4D97-AF65-F5344CB8AC3E}">
        <p14:creationId xmlns:p14="http://schemas.microsoft.com/office/powerpoint/2010/main" val="852547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5912</TotalTime>
  <Words>1914</Words>
  <Application>Microsoft Macintosh PowerPoint</Application>
  <PresentationFormat>Widescreen</PresentationFormat>
  <Paragraphs>50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Avenir Light</vt:lpstr>
      <vt:lpstr>Calibri</vt:lpstr>
      <vt:lpstr>Office Theme</vt:lpstr>
      <vt:lpstr>Week 15 Matthew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1: Not everyone will accept the gospel.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2: The kingdom is already here, but not yet in its fullness. </vt:lpstr>
      <vt:lpstr>PowerPoint Presentation</vt:lpstr>
      <vt:lpstr>PowerPoint Presentation</vt:lpstr>
      <vt:lpstr>Talking Point 3: Jesus was not accepted in His hometown.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51</cp:revision>
  <cp:lastPrinted>2020-07-07T17:39:11Z</cp:lastPrinted>
  <dcterms:created xsi:type="dcterms:W3CDTF">2020-04-14T21:31:30Z</dcterms:created>
  <dcterms:modified xsi:type="dcterms:W3CDTF">2020-12-10T23:12:38Z</dcterms:modified>
</cp:coreProperties>
</file>