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97" r:id="rId2"/>
    <p:sldId id="278" r:id="rId3"/>
    <p:sldId id="298" r:id="rId4"/>
    <p:sldId id="316" r:id="rId5"/>
    <p:sldId id="273" r:id="rId6"/>
    <p:sldId id="279" r:id="rId7"/>
    <p:sldId id="320" r:id="rId8"/>
    <p:sldId id="308" r:id="rId9"/>
    <p:sldId id="299" r:id="rId10"/>
    <p:sldId id="326" r:id="rId11"/>
    <p:sldId id="311" r:id="rId12"/>
    <p:sldId id="29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8"/>
    <p:restoredTop sz="96654"/>
  </p:normalViewPr>
  <p:slideViewPr>
    <p:cSldViewPr snapToGrid="0" snapToObjects="1">
      <p:cViewPr varScale="1">
        <p:scale>
          <a:sx n="79" d="100"/>
          <a:sy n="79" d="100"/>
        </p:scale>
        <p:origin x="480" y="20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3" d="100"/>
          <a:sy n="63" d="100"/>
        </p:scale>
        <p:origin x="367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DF6ECE-7914-2E4C-9CF8-F5EA1A22C6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CA8DE1-CF69-3049-9B92-EEEF12D021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A1EC7B-1EA9-7F47-887B-C96E0AA6F9D4}" type="datetimeFigureOut">
              <a:rPr lang="en-US" smtClean="0"/>
              <a:t>9/1/20</a:t>
            </a:fld>
            <a:endParaRPr lang="en-US"/>
          </a:p>
        </p:txBody>
      </p:sp>
      <p:sp>
        <p:nvSpPr>
          <p:cNvPr id="4" name="Footer Placeholder 3">
            <a:extLst>
              <a:ext uri="{FF2B5EF4-FFF2-40B4-BE49-F238E27FC236}">
                <a16:creationId xmlns:a16="http://schemas.microsoft.com/office/drawing/2014/main" id="{680789C5-AB4B-9E45-9A45-3D841BBCE8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C8968B-ABE1-2A43-A2FC-AFCEF102C1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56A09E-1B4F-3644-B64F-FB3AB2F4E462}" type="slidenum">
              <a:rPr lang="en-US" smtClean="0"/>
              <a:t>‹#›</a:t>
            </a:fld>
            <a:endParaRPr lang="en-US"/>
          </a:p>
        </p:txBody>
      </p:sp>
    </p:spTree>
    <p:extLst>
      <p:ext uri="{BB962C8B-B14F-4D97-AF65-F5344CB8AC3E}">
        <p14:creationId xmlns:p14="http://schemas.microsoft.com/office/powerpoint/2010/main" val="2795735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08ACC-CB4A-2640-8AFC-8C4B164967E9}" type="datetimeFigureOut">
              <a:rPr lang="en-US" smtClean="0"/>
              <a:t>9/1/20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0B636-FD23-D344-8EEB-70B95EAC101A}" type="slidenum">
              <a:rPr lang="en-US" smtClean="0"/>
              <a:t>‹#›</a:t>
            </a:fld>
            <a:endParaRPr lang="en-US"/>
          </a:p>
        </p:txBody>
      </p:sp>
    </p:spTree>
    <p:extLst>
      <p:ext uri="{BB962C8B-B14F-4D97-AF65-F5344CB8AC3E}">
        <p14:creationId xmlns:p14="http://schemas.microsoft.com/office/powerpoint/2010/main" val="201506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4324-BB28-0C40-8F0A-7A71F5B07E0E}"/>
              </a:ext>
            </a:extLst>
          </p:cNvPr>
          <p:cNvSpPr>
            <a:spLocks noGrp="1"/>
          </p:cNvSpPr>
          <p:nvPr>
            <p:ph type="ctrTitle" hasCustomPrompt="1"/>
          </p:nvPr>
        </p:nvSpPr>
        <p:spPr>
          <a:xfrm>
            <a:off x="4652319" y="2100649"/>
            <a:ext cx="7002162" cy="2076123"/>
          </a:xfrm>
        </p:spPr>
        <p:txBody>
          <a:bodyPr anchor="b">
            <a:normAutofit/>
          </a:bodyPr>
          <a:lstStyle>
            <a:lvl1pPr algn="ctr">
              <a:defRPr sz="5400" b="0" i="0" spc="50" baseline="0">
                <a:solidFill>
                  <a:schemeClr val="bg1"/>
                </a:solidFill>
                <a:latin typeface="Avenir Light" panose="020B0402020203020204" pitchFamily="34" charset="77"/>
                <a:cs typeface="Arial Narrow"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BF8D56A-9FB7-3245-A75E-E0E375346A3C}"/>
              </a:ext>
            </a:extLst>
          </p:cNvPr>
          <p:cNvSpPr>
            <a:spLocks noGrp="1"/>
          </p:cNvSpPr>
          <p:nvPr>
            <p:ph type="subTitle" idx="1"/>
          </p:nvPr>
        </p:nvSpPr>
        <p:spPr>
          <a:xfrm>
            <a:off x="5145559" y="4335965"/>
            <a:ext cx="6015681" cy="1655762"/>
          </a:xfrm>
        </p:spPr>
        <p:txBody>
          <a:bodyPr/>
          <a:lstStyle>
            <a:lvl1pPr marL="0" indent="0" algn="ctr">
              <a:buNone/>
              <a:defRPr sz="2400" b="0" i="0">
                <a:solidFill>
                  <a:schemeClr val="bg1"/>
                </a:solidFill>
                <a:latin typeface="Avenir Light" panose="020B0402020203020204" pitchFamily="34" charset="77"/>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E25A8F-5E9A-2944-881C-BFA998A13995}"/>
              </a:ext>
            </a:extLst>
          </p:cNvPr>
          <p:cNvSpPr>
            <a:spLocks noGrp="1"/>
          </p:cNvSpPr>
          <p:nvPr>
            <p:ph type="dt" sz="half" idx="10"/>
          </p:nvPr>
        </p:nvSpPr>
        <p:spPr/>
        <p:txBody>
          <a:bodyPr/>
          <a:lstStyle/>
          <a:p>
            <a:fld id="{BB427CC3-1A5F-634D-8DE5-225621D74D0D}" type="datetimeFigureOut">
              <a:rPr lang="en-US" smtClean="0"/>
              <a:t>9/1/20</a:t>
            </a:fld>
            <a:endParaRPr lang="en-US"/>
          </a:p>
        </p:txBody>
      </p:sp>
      <p:sp>
        <p:nvSpPr>
          <p:cNvPr id="5" name="Footer Placeholder 4">
            <a:extLst>
              <a:ext uri="{FF2B5EF4-FFF2-40B4-BE49-F238E27FC236}">
                <a16:creationId xmlns:a16="http://schemas.microsoft.com/office/drawing/2014/main" id="{1615C158-6A4F-594A-9D86-2A90818DA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4FDA8-EA26-5B42-A972-35C6FE94D530}"/>
              </a:ext>
            </a:extLst>
          </p:cNvPr>
          <p:cNvSpPr>
            <a:spLocks noGrp="1"/>
          </p:cNvSpPr>
          <p:nvPr>
            <p:ph type="sldNum" sz="quarter" idx="12"/>
          </p:nvPr>
        </p:nvSpPr>
        <p:spPr/>
        <p:txBody>
          <a:bodyPr/>
          <a:lstStyle/>
          <a:p>
            <a:fld id="{03897BD8-F7F9-BB47-AB1C-4E4CDB79E8CF}" type="slidenum">
              <a:rPr lang="en-US" smtClean="0"/>
              <a:t>‹#›</a:t>
            </a:fld>
            <a:endParaRPr lang="en-US"/>
          </a:p>
        </p:txBody>
      </p:sp>
      <p:pic>
        <p:nvPicPr>
          <p:cNvPr id="7" name="Picture 6" descr="C:\Users\mscott\Desktop\Starting Point Mockup.png">
            <a:extLst>
              <a:ext uri="{FF2B5EF4-FFF2-40B4-BE49-F238E27FC236}">
                <a16:creationId xmlns:a16="http://schemas.microsoft.com/office/drawing/2014/main" id="{7DA9EB2A-A333-AF44-823F-5BA89FD9C46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04327">
            <a:off x="-165600" y="2074800"/>
            <a:ext cx="5479853" cy="429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774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A29A8-8F94-D64D-A2B3-B936D3904B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3EF455-17D8-5848-9872-641BCEC2F1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6A09A-E88C-FB45-B0BC-5D5A4F0947C0}"/>
              </a:ext>
            </a:extLst>
          </p:cNvPr>
          <p:cNvSpPr>
            <a:spLocks noGrp="1"/>
          </p:cNvSpPr>
          <p:nvPr>
            <p:ph type="dt" sz="half" idx="10"/>
          </p:nvPr>
        </p:nvSpPr>
        <p:spPr/>
        <p:txBody>
          <a:bodyPr/>
          <a:lstStyle/>
          <a:p>
            <a:fld id="{BB427CC3-1A5F-634D-8DE5-225621D74D0D}" type="datetimeFigureOut">
              <a:rPr lang="en-US" smtClean="0"/>
              <a:t>9/1/20</a:t>
            </a:fld>
            <a:endParaRPr lang="en-US"/>
          </a:p>
        </p:txBody>
      </p:sp>
      <p:sp>
        <p:nvSpPr>
          <p:cNvPr id="5" name="Footer Placeholder 4">
            <a:extLst>
              <a:ext uri="{FF2B5EF4-FFF2-40B4-BE49-F238E27FC236}">
                <a16:creationId xmlns:a16="http://schemas.microsoft.com/office/drawing/2014/main" id="{9C9DD888-9D7A-0549-8518-467F23D99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CFC2E-A98F-C543-92A5-DC71A257541C}"/>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48556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69226-52DA-C441-99E3-2D47ABCCB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55E7D-3552-894A-BAEE-6538C43C9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2024D-6D7D-2E4F-BE04-A7160E84832A}"/>
              </a:ext>
            </a:extLst>
          </p:cNvPr>
          <p:cNvSpPr>
            <a:spLocks noGrp="1"/>
          </p:cNvSpPr>
          <p:nvPr>
            <p:ph type="dt" sz="half" idx="10"/>
          </p:nvPr>
        </p:nvSpPr>
        <p:spPr/>
        <p:txBody>
          <a:bodyPr/>
          <a:lstStyle/>
          <a:p>
            <a:fld id="{BB427CC3-1A5F-634D-8DE5-225621D74D0D}" type="datetimeFigureOut">
              <a:rPr lang="en-US" smtClean="0"/>
              <a:t>9/1/20</a:t>
            </a:fld>
            <a:endParaRPr lang="en-US"/>
          </a:p>
        </p:txBody>
      </p:sp>
      <p:sp>
        <p:nvSpPr>
          <p:cNvPr id="5" name="Footer Placeholder 4">
            <a:extLst>
              <a:ext uri="{FF2B5EF4-FFF2-40B4-BE49-F238E27FC236}">
                <a16:creationId xmlns:a16="http://schemas.microsoft.com/office/drawing/2014/main" id="{1A5D27A2-E6B6-A848-A080-73B21B90F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DFD44-A891-9042-B7FC-6E95721E4CA1}"/>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2378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F715-6BE6-324C-A9DF-AC99F2F31415}"/>
              </a:ext>
            </a:extLst>
          </p:cNvPr>
          <p:cNvSpPr>
            <a:spLocks noGrp="1"/>
          </p:cNvSpPr>
          <p:nvPr>
            <p:ph type="title" hasCustomPrompt="1"/>
          </p:nvPr>
        </p:nvSpPr>
        <p:spPr/>
        <p:txBody>
          <a:bodyPr/>
          <a:lstStyle/>
          <a:p>
            <a:r>
              <a:rPr lang="en-US" dirty="0"/>
              <a:t>Talking Point 1</a:t>
            </a:r>
          </a:p>
        </p:txBody>
      </p:sp>
      <p:sp>
        <p:nvSpPr>
          <p:cNvPr id="3" name="Content Placeholder 2">
            <a:extLst>
              <a:ext uri="{FF2B5EF4-FFF2-40B4-BE49-F238E27FC236}">
                <a16:creationId xmlns:a16="http://schemas.microsoft.com/office/drawing/2014/main" id="{6594DE02-7773-EF46-94A8-2A7C127012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0AF41-4282-1B4C-A97A-BBCF6833EF4C}"/>
              </a:ext>
            </a:extLst>
          </p:cNvPr>
          <p:cNvSpPr>
            <a:spLocks noGrp="1"/>
          </p:cNvSpPr>
          <p:nvPr>
            <p:ph type="dt" sz="half" idx="10"/>
          </p:nvPr>
        </p:nvSpPr>
        <p:spPr/>
        <p:txBody>
          <a:bodyPr/>
          <a:lstStyle/>
          <a:p>
            <a:fld id="{BB427CC3-1A5F-634D-8DE5-225621D74D0D}" type="datetimeFigureOut">
              <a:rPr lang="en-US" smtClean="0"/>
              <a:t>9/1/20</a:t>
            </a:fld>
            <a:endParaRPr lang="en-US"/>
          </a:p>
        </p:txBody>
      </p:sp>
      <p:sp>
        <p:nvSpPr>
          <p:cNvPr id="5" name="Footer Placeholder 4">
            <a:extLst>
              <a:ext uri="{FF2B5EF4-FFF2-40B4-BE49-F238E27FC236}">
                <a16:creationId xmlns:a16="http://schemas.microsoft.com/office/drawing/2014/main" id="{B786F8D5-C41A-C14A-AE12-62AE92C15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79F5F-C5E3-F24E-B82D-7747A2F8A7E9}"/>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78181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9FC5-9C8D-0A4E-8793-C8E4D11D7A9E}"/>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C1AC6FF-E3F2-984E-AC93-FB7ED620E3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B6CFC7-B418-ED43-830A-C97BA43DCFFB}"/>
              </a:ext>
            </a:extLst>
          </p:cNvPr>
          <p:cNvSpPr>
            <a:spLocks noGrp="1"/>
          </p:cNvSpPr>
          <p:nvPr>
            <p:ph type="dt" sz="half" idx="10"/>
          </p:nvPr>
        </p:nvSpPr>
        <p:spPr/>
        <p:txBody>
          <a:bodyPr/>
          <a:lstStyle/>
          <a:p>
            <a:fld id="{BB427CC3-1A5F-634D-8DE5-225621D74D0D}" type="datetimeFigureOut">
              <a:rPr lang="en-US" smtClean="0"/>
              <a:t>9/1/20</a:t>
            </a:fld>
            <a:endParaRPr lang="en-US"/>
          </a:p>
        </p:txBody>
      </p:sp>
      <p:sp>
        <p:nvSpPr>
          <p:cNvPr id="5" name="Footer Placeholder 4">
            <a:extLst>
              <a:ext uri="{FF2B5EF4-FFF2-40B4-BE49-F238E27FC236}">
                <a16:creationId xmlns:a16="http://schemas.microsoft.com/office/drawing/2014/main" id="{B9EE9228-29D3-3D46-81CF-7D8834DB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3040D-324E-C24F-A2E3-2C7B9B4D76D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15875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18F-84AC-5E4C-A36A-9914D271252A}"/>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074E3F2-73B7-294A-8BB4-E96FE1B9483B}"/>
              </a:ext>
            </a:extLst>
          </p:cNvPr>
          <p:cNvSpPr>
            <a:spLocks noGrp="1"/>
          </p:cNvSpPr>
          <p:nvPr>
            <p:ph sz="half" idx="1"/>
          </p:nvPr>
        </p:nvSpPr>
        <p:spPr>
          <a:xfrm>
            <a:off x="838200" y="2248927"/>
            <a:ext cx="5181600" cy="3928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F0D2D2D-1D9E-3447-8826-E03E33723885}"/>
              </a:ext>
            </a:extLst>
          </p:cNvPr>
          <p:cNvSpPr>
            <a:spLocks noGrp="1"/>
          </p:cNvSpPr>
          <p:nvPr>
            <p:ph sz="half" idx="2"/>
          </p:nvPr>
        </p:nvSpPr>
        <p:spPr>
          <a:xfrm>
            <a:off x="6172200" y="2248927"/>
            <a:ext cx="5181600" cy="3928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FE68326-4C89-6145-9C7C-6E1E41EF6411}"/>
              </a:ext>
            </a:extLst>
          </p:cNvPr>
          <p:cNvSpPr>
            <a:spLocks noGrp="1"/>
          </p:cNvSpPr>
          <p:nvPr>
            <p:ph type="dt" sz="half" idx="10"/>
          </p:nvPr>
        </p:nvSpPr>
        <p:spPr/>
        <p:txBody>
          <a:bodyPr/>
          <a:lstStyle/>
          <a:p>
            <a:fld id="{BB427CC3-1A5F-634D-8DE5-225621D74D0D}" type="datetimeFigureOut">
              <a:rPr lang="en-US" smtClean="0"/>
              <a:t>9/1/20</a:t>
            </a:fld>
            <a:endParaRPr lang="en-US"/>
          </a:p>
        </p:txBody>
      </p:sp>
      <p:sp>
        <p:nvSpPr>
          <p:cNvPr id="6" name="Footer Placeholder 5">
            <a:extLst>
              <a:ext uri="{FF2B5EF4-FFF2-40B4-BE49-F238E27FC236}">
                <a16:creationId xmlns:a16="http://schemas.microsoft.com/office/drawing/2014/main" id="{48CF3FBD-A613-DD4F-8B80-DE2E6A3AB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059C1A-4438-1E40-8826-40814A5157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0931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6A4F-2E51-1640-8CA9-CB8071D9E45C}"/>
              </a:ext>
            </a:extLst>
          </p:cNvPr>
          <p:cNvSpPr>
            <a:spLocks noGrp="1"/>
          </p:cNvSpPr>
          <p:nvPr>
            <p:ph type="title" hasCustomPrompt="1"/>
          </p:nvPr>
        </p:nvSpPr>
        <p:spPr>
          <a:xfrm>
            <a:off x="836612" y="655508"/>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32FA1D5-1D2C-FF4E-B286-DA7D702D9D22}"/>
              </a:ext>
            </a:extLst>
          </p:cNvPr>
          <p:cNvSpPr>
            <a:spLocks noGrp="1"/>
          </p:cNvSpPr>
          <p:nvPr>
            <p:ph type="body" idx="1"/>
          </p:nvPr>
        </p:nvSpPr>
        <p:spPr>
          <a:xfrm>
            <a:off x="836612" y="198107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8F5AEC-7178-5A40-8C9A-6A351E181ED3}"/>
              </a:ext>
            </a:extLst>
          </p:cNvPr>
          <p:cNvSpPr>
            <a:spLocks noGrp="1"/>
          </p:cNvSpPr>
          <p:nvPr>
            <p:ph sz="half" idx="2"/>
          </p:nvPr>
        </p:nvSpPr>
        <p:spPr>
          <a:xfrm>
            <a:off x="839788" y="2804983"/>
            <a:ext cx="5157787" cy="3384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989A73D-0F65-4A46-889A-7E94881E1B58}"/>
              </a:ext>
            </a:extLst>
          </p:cNvPr>
          <p:cNvSpPr>
            <a:spLocks noGrp="1"/>
          </p:cNvSpPr>
          <p:nvPr>
            <p:ph type="body" sz="quarter" idx="3"/>
          </p:nvPr>
        </p:nvSpPr>
        <p:spPr>
          <a:xfrm>
            <a:off x="6169024" y="198107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91D21-1B96-DB47-9E1E-0B8F9F8E2C28}"/>
              </a:ext>
            </a:extLst>
          </p:cNvPr>
          <p:cNvSpPr>
            <a:spLocks noGrp="1"/>
          </p:cNvSpPr>
          <p:nvPr>
            <p:ph sz="quarter" idx="4"/>
          </p:nvPr>
        </p:nvSpPr>
        <p:spPr>
          <a:xfrm>
            <a:off x="6172200" y="2804983"/>
            <a:ext cx="5183188" cy="3384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4784BE0-D4A2-754D-AF27-1B905CCB46BF}"/>
              </a:ext>
            </a:extLst>
          </p:cNvPr>
          <p:cNvSpPr>
            <a:spLocks noGrp="1"/>
          </p:cNvSpPr>
          <p:nvPr>
            <p:ph type="dt" sz="half" idx="10"/>
          </p:nvPr>
        </p:nvSpPr>
        <p:spPr/>
        <p:txBody>
          <a:bodyPr/>
          <a:lstStyle/>
          <a:p>
            <a:fld id="{BB427CC3-1A5F-634D-8DE5-225621D74D0D}" type="datetimeFigureOut">
              <a:rPr lang="en-US" smtClean="0"/>
              <a:t>9/1/20</a:t>
            </a:fld>
            <a:endParaRPr lang="en-US"/>
          </a:p>
        </p:txBody>
      </p:sp>
      <p:sp>
        <p:nvSpPr>
          <p:cNvPr id="8" name="Footer Placeholder 7">
            <a:extLst>
              <a:ext uri="{FF2B5EF4-FFF2-40B4-BE49-F238E27FC236}">
                <a16:creationId xmlns:a16="http://schemas.microsoft.com/office/drawing/2014/main" id="{49CACE51-4114-B643-BDB6-4392ACCBFE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3DD068-02C2-0E4D-8E9A-DD66D9399927}"/>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153833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CFF5-04A7-8D49-8381-B5BFC815FFC4}"/>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0ACB430-009F-9442-AA20-EF909B2C269E}"/>
              </a:ext>
            </a:extLst>
          </p:cNvPr>
          <p:cNvSpPr>
            <a:spLocks noGrp="1"/>
          </p:cNvSpPr>
          <p:nvPr>
            <p:ph type="dt" sz="half" idx="10"/>
          </p:nvPr>
        </p:nvSpPr>
        <p:spPr/>
        <p:txBody>
          <a:bodyPr/>
          <a:lstStyle/>
          <a:p>
            <a:fld id="{BB427CC3-1A5F-634D-8DE5-225621D74D0D}" type="datetimeFigureOut">
              <a:rPr lang="en-US" smtClean="0"/>
              <a:t>9/1/20</a:t>
            </a:fld>
            <a:endParaRPr lang="en-US"/>
          </a:p>
        </p:txBody>
      </p:sp>
      <p:sp>
        <p:nvSpPr>
          <p:cNvPr id="4" name="Footer Placeholder 3">
            <a:extLst>
              <a:ext uri="{FF2B5EF4-FFF2-40B4-BE49-F238E27FC236}">
                <a16:creationId xmlns:a16="http://schemas.microsoft.com/office/drawing/2014/main" id="{F246BFB0-4CAF-284D-A3FA-FED243829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464491-4B26-E942-9D11-BDCE3130187B}"/>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63015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FB6DC-190E-1543-8E45-6A55BF51B718}"/>
              </a:ext>
            </a:extLst>
          </p:cNvPr>
          <p:cNvSpPr>
            <a:spLocks noGrp="1"/>
          </p:cNvSpPr>
          <p:nvPr>
            <p:ph type="dt" sz="half" idx="10"/>
          </p:nvPr>
        </p:nvSpPr>
        <p:spPr/>
        <p:txBody>
          <a:bodyPr/>
          <a:lstStyle/>
          <a:p>
            <a:fld id="{BB427CC3-1A5F-634D-8DE5-225621D74D0D}" type="datetimeFigureOut">
              <a:rPr lang="en-US" smtClean="0"/>
              <a:t>9/1/20</a:t>
            </a:fld>
            <a:endParaRPr lang="en-US"/>
          </a:p>
        </p:txBody>
      </p:sp>
      <p:sp>
        <p:nvSpPr>
          <p:cNvPr id="3" name="Footer Placeholder 2">
            <a:extLst>
              <a:ext uri="{FF2B5EF4-FFF2-40B4-BE49-F238E27FC236}">
                <a16:creationId xmlns:a16="http://schemas.microsoft.com/office/drawing/2014/main" id="{3EA70AE7-1EC1-BE46-8BFC-BD510B307E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3B0053-E5BE-9F4E-B5D9-C1BE9CC1E1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4860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949C-763A-6D42-8E35-FE6CD7F54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D6E650-12DB-3649-8AD0-65C3526FFE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F904A1-134E-784C-9FA2-4F51D4451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59B8F-2C4B-594D-9202-4920E7162F36}"/>
              </a:ext>
            </a:extLst>
          </p:cNvPr>
          <p:cNvSpPr>
            <a:spLocks noGrp="1"/>
          </p:cNvSpPr>
          <p:nvPr>
            <p:ph type="dt" sz="half" idx="10"/>
          </p:nvPr>
        </p:nvSpPr>
        <p:spPr/>
        <p:txBody>
          <a:bodyPr/>
          <a:lstStyle/>
          <a:p>
            <a:fld id="{BB427CC3-1A5F-634D-8DE5-225621D74D0D}" type="datetimeFigureOut">
              <a:rPr lang="en-US" smtClean="0"/>
              <a:t>9/1/20</a:t>
            </a:fld>
            <a:endParaRPr lang="en-US"/>
          </a:p>
        </p:txBody>
      </p:sp>
      <p:sp>
        <p:nvSpPr>
          <p:cNvPr id="6" name="Footer Placeholder 5">
            <a:extLst>
              <a:ext uri="{FF2B5EF4-FFF2-40B4-BE49-F238E27FC236}">
                <a16:creationId xmlns:a16="http://schemas.microsoft.com/office/drawing/2014/main" id="{2B00DD91-3A95-774B-8F4C-0C3402E14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38194-35D0-514D-AC42-26EA9B3F459E}"/>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49186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8668-DE9E-4E48-8FBC-4E5B518472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93C2A-9799-0047-9EF8-44CE4758A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48F1031-B7A7-974E-9A14-449FDB634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07CFFD-DF5F-9F44-8C2A-4DFA859B2F1B}"/>
              </a:ext>
            </a:extLst>
          </p:cNvPr>
          <p:cNvSpPr>
            <a:spLocks noGrp="1"/>
          </p:cNvSpPr>
          <p:nvPr>
            <p:ph type="dt" sz="half" idx="10"/>
          </p:nvPr>
        </p:nvSpPr>
        <p:spPr/>
        <p:txBody>
          <a:bodyPr/>
          <a:lstStyle/>
          <a:p>
            <a:fld id="{BB427CC3-1A5F-634D-8DE5-225621D74D0D}" type="datetimeFigureOut">
              <a:rPr lang="en-US" smtClean="0"/>
              <a:t>9/1/20</a:t>
            </a:fld>
            <a:endParaRPr lang="en-US"/>
          </a:p>
        </p:txBody>
      </p:sp>
      <p:sp>
        <p:nvSpPr>
          <p:cNvPr id="6" name="Footer Placeholder 5">
            <a:extLst>
              <a:ext uri="{FF2B5EF4-FFF2-40B4-BE49-F238E27FC236}">
                <a16:creationId xmlns:a16="http://schemas.microsoft.com/office/drawing/2014/main" id="{AD559A19-F45D-E24B-A526-CD89E54B6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9AC34-7C03-634F-9B34-B95BEDD8671F}"/>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29411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C815-57A9-BD4C-815B-A3A75DECA7E7}"/>
              </a:ext>
            </a:extLst>
          </p:cNvPr>
          <p:cNvSpPr>
            <a:spLocks noGrp="1"/>
          </p:cNvSpPr>
          <p:nvPr>
            <p:ph type="title"/>
          </p:nvPr>
        </p:nvSpPr>
        <p:spPr>
          <a:xfrm>
            <a:off x="838200" y="743979"/>
            <a:ext cx="10515600" cy="9257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5DC36F0-15BB-CF47-A147-92DD7D3B0754}"/>
              </a:ext>
            </a:extLst>
          </p:cNvPr>
          <p:cNvSpPr>
            <a:spLocks noGrp="1"/>
          </p:cNvSpPr>
          <p:nvPr>
            <p:ph type="body" idx="1"/>
          </p:nvPr>
        </p:nvSpPr>
        <p:spPr>
          <a:xfrm>
            <a:off x="838200" y="1848679"/>
            <a:ext cx="10515600" cy="43282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AE9237-7776-8D49-A1E2-6EA46D491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27CC3-1A5F-634D-8DE5-225621D74D0D}" type="datetimeFigureOut">
              <a:rPr lang="en-US" smtClean="0"/>
              <a:t>9/1/20</a:t>
            </a:fld>
            <a:endParaRPr lang="en-US"/>
          </a:p>
        </p:txBody>
      </p:sp>
      <p:sp>
        <p:nvSpPr>
          <p:cNvPr id="5" name="Footer Placeholder 4">
            <a:extLst>
              <a:ext uri="{FF2B5EF4-FFF2-40B4-BE49-F238E27FC236}">
                <a16:creationId xmlns:a16="http://schemas.microsoft.com/office/drawing/2014/main" id="{8CF77096-FA10-8A44-ACFB-143433563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7B589B-9DD8-E945-AFBE-CE7F23D050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97BD8-F7F9-BB47-AB1C-4E4CDB79E8CF}" type="slidenum">
              <a:rPr lang="en-US" smtClean="0"/>
              <a:t>‹#›</a:t>
            </a:fld>
            <a:endParaRPr lang="en-US"/>
          </a:p>
        </p:txBody>
      </p:sp>
    </p:spTree>
    <p:extLst>
      <p:ext uri="{BB962C8B-B14F-4D97-AF65-F5344CB8AC3E}">
        <p14:creationId xmlns:p14="http://schemas.microsoft.com/office/powerpoint/2010/main" val="357461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spc="30" baseline="0">
          <a:solidFill>
            <a:schemeClr val="tx1"/>
          </a:solidFill>
          <a:latin typeface="Avenir Light" panose="020B0402020203020204" pitchFamily="34" charset="77"/>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spc="30" baseline="0">
          <a:solidFill>
            <a:schemeClr val="tx1"/>
          </a:solidFill>
          <a:latin typeface="Avenir Light" panose="020B0402020203020204" pitchFamily="34" charset="77"/>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spc="30" baseline="0">
          <a:solidFill>
            <a:schemeClr val="tx1"/>
          </a:solidFill>
          <a:latin typeface="Avenir Light" panose="020B0402020203020204" pitchFamily="34" charset="77"/>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spc="30" baseline="0">
          <a:solidFill>
            <a:schemeClr val="tx1"/>
          </a:solidFill>
          <a:latin typeface="Avenir Light" panose="020B0402020203020204" pitchFamily="34" charset="77"/>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52FF-16C1-C245-8DB4-2E9065C250CF}"/>
              </a:ext>
            </a:extLst>
          </p:cNvPr>
          <p:cNvSpPr>
            <a:spLocks noGrp="1"/>
          </p:cNvSpPr>
          <p:nvPr>
            <p:ph type="title"/>
          </p:nvPr>
        </p:nvSpPr>
        <p:spPr>
          <a:xfrm>
            <a:off x="1172737" y="5204467"/>
            <a:ext cx="10515600" cy="925796"/>
          </a:xfrm>
        </p:spPr>
        <p:txBody>
          <a:bodyPr>
            <a:normAutofit fontScale="90000"/>
          </a:bodyPr>
          <a:lstStyle/>
          <a:p>
            <a:pPr algn="ctr"/>
            <a:r>
              <a:rPr lang="en-US" b="1" dirty="0"/>
              <a:t>Week 13</a:t>
            </a:r>
            <a:br>
              <a:rPr lang="en-US" b="1" dirty="0"/>
            </a:br>
            <a:r>
              <a:rPr lang="en-US" b="1" dirty="0"/>
              <a:t>Matthew 12:1-21</a:t>
            </a:r>
            <a:endParaRPr lang="en-US" dirty="0"/>
          </a:p>
        </p:txBody>
      </p:sp>
    </p:spTree>
    <p:extLst>
      <p:ext uri="{BB962C8B-B14F-4D97-AF65-F5344CB8AC3E}">
        <p14:creationId xmlns:p14="http://schemas.microsoft.com/office/powerpoint/2010/main" val="357168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551215"/>
            <a:ext cx="10515600" cy="5306785"/>
          </a:xfrm>
        </p:spPr>
        <p:txBody>
          <a:bodyPr>
            <a:normAutofit/>
          </a:bodyPr>
          <a:lstStyle/>
          <a:p>
            <a:pPr marL="457200" lvl="1" indent="0">
              <a:lnSpc>
                <a:spcPct val="140000"/>
              </a:lnSpc>
              <a:buNone/>
              <a:tabLst>
                <a:tab pos="1816100" algn="l"/>
              </a:tabLst>
            </a:pPr>
            <a:r>
              <a:rPr lang="en-US" sz="2400" baseline="30000" dirty="0"/>
              <a:t>	19 </a:t>
            </a:r>
            <a:r>
              <a:rPr lang="en-US" sz="2400" dirty="0"/>
              <a:t>He will not quarrel or cry aloud,</a:t>
            </a:r>
            <a:br>
              <a:rPr lang="en-US" sz="2400" dirty="0"/>
            </a:br>
            <a:r>
              <a:rPr lang="en-US" sz="2400" dirty="0"/>
              <a:t> 	   nor will anyone hear his voice in the streets;</a:t>
            </a:r>
            <a:br>
              <a:rPr lang="en-US" sz="2400" dirty="0"/>
            </a:br>
            <a:r>
              <a:rPr lang="en-US" sz="2400" dirty="0"/>
              <a:t>	</a:t>
            </a:r>
            <a:r>
              <a:rPr lang="en-US" sz="2400" baseline="30000" dirty="0"/>
              <a:t>20 </a:t>
            </a:r>
            <a:r>
              <a:rPr lang="en-US" sz="2400" dirty="0"/>
              <a:t>a bruised reed he will not break,</a:t>
            </a:r>
            <a:br>
              <a:rPr lang="en-US" sz="2400" dirty="0"/>
            </a:br>
            <a:r>
              <a:rPr lang="en-US" sz="2400" dirty="0"/>
              <a:t>  		and a smoldering wick he will not quench,</a:t>
            </a:r>
            <a:br>
              <a:rPr lang="en-US" sz="2400" dirty="0"/>
            </a:br>
            <a:r>
              <a:rPr lang="en-US" sz="2400" dirty="0"/>
              <a:t>	until he brings justice to victory;</a:t>
            </a:r>
            <a:br>
              <a:rPr lang="en-US" sz="2400" dirty="0"/>
            </a:br>
            <a:r>
              <a:rPr lang="en-US" sz="2400" dirty="0"/>
              <a:t>	</a:t>
            </a:r>
            <a:r>
              <a:rPr lang="en-US" sz="2400" baseline="30000" dirty="0"/>
              <a:t>21 </a:t>
            </a:r>
            <a:r>
              <a:rPr lang="en-US" sz="2400" dirty="0"/>
              <a:t>    and in his name the Gentiles will hope.” </a:t>
            </a:r>
            <a:r>
              <a:rPr lang="en-US" sz="2400" i="1" dirty="0"/>
              <a:t>	</a:t>
            </a:r>
          </a:p>
          <a:p>
            <a:pPr marL="0" indent="0">
              <a:lnSpc>
                <a:spcPct val="140000"/>
              </a:lnSpc>
              <a:buNone/>
              <a:tabLst>
                <a:tab pos="5481638" algn="l"/>
              </a:tabLst>
            </a:pPr>
            <a:r>
              <a:rPr lang="en-US" sz="2800" i="1" dirty="0"/>
              <a:t>	-Matthew 12</a:t>
            </a:r>
            <a:r>
              <a:rPr lang="en-US" sz="2800" dirty="0"/>
              <a:t>:15-21</a:t>
            </a:r>
          </a:p>
        </p:txBody>
      </p:sp>
    </p:spTree>
    <p:extLst>
      <p:ext uri="{BB962C8B-B14F-4D97-AF65-F5344CB8AC3E}">
        <p14:creationId xmlns:p14="http://schemas.microsoft.com/office/powerpoint/2010/main" val="292052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2534649"/>
            <a:ext cx="10515600" cy="925796"/>
          </a:xfrm>
        </p:spPr>
        <p:txBody>
          <a:bodyPr>
            <a:normAutofit fontScale="90000"/>
          </a:bodyPr>
          <a:lstStyle/>
          <a:p>
            <a:r>
              <a:rPr lang="en-US" b="1" i="1" dirty="0"/>
              <a:t>Talking Point 3: </a:t>
            </a:r>
            <a:r>
              <a:rPr lang="en-US" dirty="0"/>
              <a:t>Jesus would not fight back, but would bring justice to victory. </a:t>
            </a:r>
            <a:br>
              <a:rPr lang="en-US" dirty="0"/>
            </a:br>
            <a:br>
              <a:rPr lang="en-US" dirty="0"/>
            </a:b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574746"/>
            <a:ext cx="10515600" cy="4328284"/>
          </a:xfrm>
        </p:spPr>
        <p:txBody>
          <a:bodyPr>
            <a:normAutofit/>
          </a:bodyPr>
          <a:lstStyle/>
          <a:p>
            <a:r>
              <a:rPr lang="en-US" sz="2800" dirty="0"/>
              <a:t>What does it say about Jesus that He could have fought back, but He didn’t?</a:t>
            </a:r>
          </a:p>
          <a:p>
            <a:pPr marL="0" indent="0">
              <a:buNone/>
            </a:pPr>
            <a:endParaRPr lang="en-US" sz="2800" dirty="0"/>
          </a:p>
          <a:p>
            <a:r>
              <a:rPr lang="en-US" sz="2800" dirty="0"/>
              <a:t>What does it say to us about humility? Sacrifice? Love? Strength? Power?</a:t>
            </a:r>
          </a:p>
        </p:txBody>
      </p:sp>
    </p:spTree>
    <p:extLst>
      <p:ext uri="{BB962C8B-B14F-4D97-AF65-F5344CB8AC3E}">
        <p14:creationId xmlns:p14="http://schemas.microsoft.com/office/powerpoint/2010/main" val="1985191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119536"/>
            <a:ext cx="10515600" cy="925796"/>
          </a:xfrm>
        </p:spPr>
        <p:txBody>
          <a:bodyPr>
            <a:normAutofit/>
          </a:bodyPr>
          <a:lstStyle/>
          <a:p>
            <a:r>
              <a:rPr lang="en-US" b="1" i="1" dirty="0"/>
              <a:t>Challenges</a:t>
            </a:r>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2529716"/>
            <a:ext cx="10515600" cy="4328284"/>
          </a:xfrm>
        </p:spPr>
        <p:txBody>
          <a:bodyPr>
            <a:normAutofit/>
          </a:bodyPr>
          <a:lstStyle/>
          <a:p>
            <a:pPr marL="0" indent="0">
              <a:buNone/>
            </a:pPr>
            <a:r>
              <a:rPr lang="en-US" sz="2800" dirty="0"/>
              <a:t>THINK: How can we honor the Sabbath without making it legalistic?</a:t>
            </a:r>
          </a:p>
          <a:p>
            <a:pPr marL="0" indent="0">
              <a:buNone/>
            </a:pPr>
            <a:endParaRPr lang="en-US" sz="2800" dirty="0"/>
          </a:p>
          <a:p>
            <a:pPr marL="0" lvl="0" indent="0">
              <a:buNone/>
            </a:pPr>
            <a:r>
              <a:rPr lang="en-US" sz="2800"/>
              <a:t>PRAY for God’s </a:t>
            </a:r>
            <a:r>
              <a:rPr lang="en-US" sz="2800" dirty="0"/>
              <a:t>wisdom and understanding when we read and interpret the Bible. </a:t>
            </a:r>
          </a:p>
          <a:p>
            <a:pPr marL="0" lvl="0" indent="0">
              <a:buNone/>
            </a:pPr>
            <a:endParaRPr lang="en-US" sz="2800" dirty="0"/>
          </a:p>
          <a:p>
            <a:pPr marL="0" indent="0">
              <a:buNone/>
            </a:pPr>
            <a:r>
              <a:rPr lang="en-US" sz="2800" dirty="0"/>
              <a:t>ACT: Practice Sabbath.</a:t>
            </a:r>
          </a:p>
        </p:txBody>
      </p:sp>
    </p:spTree>
    <p:extLst>
      <p:ext uri="{BB962C8B-B14F-4D97-AF65-F5344CB8AC3E}">
        <p14:creationId xmlns:p14="http://schemas.microsoft.com/office/powerpoint/2010/main" val="122675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pPr>
            <a:r>
              <a:rPr lang="en-US" sz="2800" baseline="30000" dirty="0"/>
              <a:t>1</a:t>
            </a:r>
            <a:r>
              <a:rPr lang="en-US" sz="2800" dirty="0"/>
              <a:t> At that time Jesus went through the </a:t>
            </a:r>
            <a:r>
              <a:rPr lang="en-US" sz="2800" dirty="0" err="1"/>
              <a:t>grainfields</a:t>
            </a:r>
            <a:r>
              <a:rPr lang="en-US" sz="2800" dirty="0"/>
              <a:t> on the Sabbath. His disciples were hungry, and they began to pluck heads of grain and to eat. </a:t>
            </a:r>
            <a:r>
              <a:rPr lang="en-US" sz="2800" baseline="30000" dirty="0"/>
              <a:t>2 </a:t>
            </a:r>
            <a:r>
              <a:rPr lang="en-US" sz="2800" dirty="0"/>
              <a:t>But when the Pharisees saw it, they said to him, “Look, your disciples are doing what is not lawful to do on the Sabbath.” </a:t>
            </a:r>
            <a:r>
              <a:rPr lang="en-US" sz="2800" baseline="30000" dirty="0"/>
              <a:t>3 </a:t>
            </a:r>
            <a:r>
              <a:rPr lang="en-US" sz="2800" dirty="0"/>
              <a:t>He said to them, “Have you not read what David did when he was hungry, and those who were with him:</a:t>
            </a:r>
          </a:p>
        </p:txBody>
      </p:sp>
    </p:spTree>
    <p:extLst>
      <p:ext uri="{BB962C8B-B14F-4D97-AF65-F5344CB8AC3E}">
        <p14:creationId xmlns:p14="http://schemas.microsoft.com/office/powerpoint/2010/main" val="1759066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pPr>
            <a:r>
              <a:rPr lang="en-US" sz="2800" baseline="30000" dirty="0"/>
              <a:t>4 </a:t>
            </a:r>
            <a:r>
              <a:rPr lang="en-US" sz="2800" dirty="0"/>
              <a:t>how he entered the house of God and ate the bread of the Presence, which it was not lawful for him to eat nor for those who were with him, but only for the priests? </a:t>
            </a:r>
            <a:r>
              <a:rPr lang="en-US" sz="2800" baseline="30000" dirty="0"/>
              <a:t>5 </a:t>
            </a:r>
            <a:r>
              <a:rPr lang="en-US" sz="2800" dirty="0"/>
              <a:t>Or have you not read in the Law how on the Sabbath the priests in the temple profane the Sabbath and are guiltless? </a:t>
            </a:r>
            <a:r>
              <a:rPr lang="en-US" sz="2800" baseline="30000" dirty="0"/>
              <a:t>6 </a:t>
            </a:r>
            <a:r>
              <a:rPr lang="en-US" sz="2800" dirty="0"/>
              <a:t>I tell you, something greater than the temple is here.</a:t>
            </a:r>
          </a:p>
        </p:txBody>
      </p:sp>
    </p:spTree>
    <p:extLst>
      <p:ext uri="{BB962C8B-B14F-4D97-AF65-F5344CB8AC3E}">
        <p14:creationId xmlns:p14="http://schemas.microsoft.com/office/powerpoint/2010/main" val="1021562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pPr>
            <a:r>
              <a:rPr lang="en-US" sz="2800" baseline="30000" dirty="0"/>
              <a:t>7 </a:t>
            </a:r>
            <a:r>
              <a:rPr lang="en-US" sz="2800" dirty="0"/>
              <a:t>And if you had known what this means, ‘I desire mercy, and not sacrifice,’ you would not have condemned the guiltless. </a:t>
            </a:r>
            <a:r>
              <a:rPr lang="en-US" sz="2800" baseline="30000" dirty="0"/>
              <a:t>8 </a:t>
            </a:r>
            <a:r>
              <a:rPr lang="en-US" sz="2800" dirty="0"/>
              <a:t>For the Son of Man is lord of the Sabbath.”</a:t>
            </a:r>
            <a:r>
              <a:rPr lang="en-US" sz="2800" i="1" dirty="0"/>
              <a:t>	</a:t>
            </a:r>
          </a:p>
          <a:p>
            <a:pPr marL="0" indent="0">
              <a:lnSpc>
                <a:spcPct val="140000"/>
              </a:lnSpc>
              <a:buNone/>
              <a:tabLst>
                <a:tab pos="5481638" algn="l"/>
              </a:tabLst>
            </a:pPr>
            <a:r>
              <a:rPr lang="en-US" sz="2800" i="1" dirty="0"/>
              <a:t>	-Matthew 12:1-8</a:t>
            </a:r>
            <a:endParaRPr lang="en-US" sz="2800" dirty="0"/>
          </a:p>
        </p:txBody>
      </p:sp>
    </p:spTree>
    <p:extLst>
      <p:ext uri="{BB962C8B-B14F-4D97-AF65-F5344CB8AC3E}">
        <p14:creationId xmlns:p14="http://schemas.microsoft.com/office/powerpoint/2010/main" val="1462329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2616291"/>
            <a:ext cx="10515600" cy="925796"/>
          </a:xfrm>
        </p:spPr>
        <p:txBody>
          <a:bodyPr>
            <a:normAutofit fontScale="90000"/>
          </a:bodyPr>
          <a:lstStyle/>
          <a:p>
            <a:r>
              <a:rPr lang="en-US" b="1" i="1" dirty="0"/>
              <a:t>Talking Point 1: </a:t>
            </a:r>
            <a:r>
              <a:rPr lang="en-US" dirty="0"/>
              <a:t>The Pharisees didn’t understand who Jesus really was or what God’s Word really says, what His law really requires. </a:t>
            </a:r>
            <a:br>
              <a:rPr lang="en-US" dirty="0"/>
            </a:br>
            <a:br>
              <a:rPr lang="en-US" dirty="0"/>
            </a:b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754358"/>
            <a:ext cx="10515600" cy="4328284"/>
          </a:xfrm>
        </p:spPr>
        <p:txBody>
          <a:bodyPr>
            <a:normAutofit/>
          </a:bodyPr>
          <a:lstStyle/>
          <a:p>
            <a:r>
              <a:rPr lang="en-US" dirty="0"/>
              <a:t>Why was David able to break the rules of the tabernacle and it not be considered sin? </a:t>
            </a:r>
          </a:p>
          <a:p>
            <a:pPr marL="0" indent="0">
              <a:buNone/>
            </a:pPr>
            <a:endParaRPr lang="en-US" sz="2800" dirty="0">
              <a:latin typeface="Calibri" panose="020F0502020204030204" pitchFamily="34" charset="0"/>
              <a:cs typeface="Calibri" panose="020F0502020204030204" pitchFamily="34" charset="0"/>
            </a:endParaRPr>
          </a:p>
          <a:p>
            <a:r>
              <a:rPr lang="en-US" dirty="0"/>
              <a:t>How can the freedom to live by the spirit of the law become dangerous, a license for people to do whatever they want and justify sin?</a:t>
            </a:r>
            <a:r>
              <a:rPr lang="en-US" sz="2800" dirty="0"/>
              <a:t>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673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Autofit/>
          </a:bodyPr>
          <a:lstStyle/>
          <a:p>
            <a:pPr marL="0" indent="0">
              <a:lnSpc>
                <a:spcPct val="140000"/>
              </a:lnSpc>
              <a:buNone/>
            </a:pPr>
            <a:r>
              <a:rPr lang="en-US" sz="2800" baseline="30000" dirty="0"/>
              <a:t>9 </a:t>
            </a:r>
            <a:r>
              <a:rPr lang="en-US" sz="2800" dirty="0"/>
              <a:t>He went on from there and entered their synagogue. </a:t>
            </a:r>
            <a:r>
              <a:rPr lang="en-US" sz="2800" baseline="30000" dirty="0"/>
              <a:t>10 </a:t>
            </a:r>
            <a:r>
              <a:rPr lang="en-US" sz="2800" dirty="0"/>
              <a:t>And a man was there with a withered hand. And they asked him, “Is it lawful to heal on the Sabbath?”—so that they might accuse him. </a:t>
            </a:r>
            <a:r>
              <a:rPr lang="en-US" sz="2800" baseline="30000" dirty="0"/>
              <a:t>11 </a:t>
            </a:r>
            <a:r>
              <a:rPr lang="en-US" sz="2800" dirty="0"/>
              <a:t>He said to them, “Which one of you who has a sheep, if it falls into a pit on the Sabbath, will not take hold of it and lift it out? </a:t>
            </a:r>
            <a:r>
              <a:rPr lang="en-US" sz="2800" baseline="30000" dirty="0"/>
              <a:t>12 </a:t>
            </a:r>
            <a:r>
              <a:rPr lang="en-US" sz="2800" dirty="0"/>
              <a:t>Of how much more value is a man than a sheep! So it is lawful to do good on the Sabbath.” </a:t>
            </a:r>
            <a:endParaRPr lang="en-US" sz="2600" dirty="0"/>
          </a:p>
        </p:txBody>
      </p:sp>
    </p:spTree>
    <p:extLst>
      <p:ext uri="{BB962C8B-B14F-4D97-AF65-F5344CB8AC3E}">
        <p14:creationId xmlns:p14="http://schemas.microsoft.com/office/powerpoint/2010/main" val="2473333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40000"/>
              </a:lnSpc>
              <a:buNone/>
            </a:pPr>
            <a:r>
              <a:rPr lang="en-US" sz="2800" baseline="30000" dirty="0"/>
              <a:t>13 </a:t>
            </a:r>
            <a:r>
              <a:rPr lang="en-US" sz="2800" dirty="0"/>
              <a:t>Then he said to the man, “Stretch out your hand.” And the man stretched it out, and it was restored, healthy like the other. </a:t>
            </a:r>
            <a:r>
              <a:rPr lang="en-US" sz="2800" baseline="30000" dirty="0"/>
              <a:t>14 </a:t>
            </a:r>
            <a:r>
              <a:rPr lang="en-US" sz="2800" dirty="0"/>
              <a:t>But the Pharisees went out and conspired against him, how to destroy him.</a:t>
            </a:r>
            <a:r>
              <a:rPr lang="en-US" sz="2800" i="1" dirty="0"/>
              <a:t>	</a:t>
            </a:r>
          </a:p>
          <a:p>
            <a:pPr marL="0" indent="0">
              <a:lnSpc>
                <a:spcPct val="140000"/>
              </a:lnSpc>
              <a:buNone/>
              <a:tabLst>
                <a:tab pos="5481638" algn="l"/>
              </a:tabLst>
            </a:pPr>
            <a:r>
              <a:rPr lang="en-US" sz="2800" i="1" dirty="0"/>
              <a:t>		-Matthew 12:9-14</a:t>
            </a:r>
            <a:endParaRPr lang="en-US" sz="2800" dirty="0"/>
          </a:p>
          <a:p>
            <a:pPr marL="0" indent="0">
              <a:lnSpc>
                <a:spcPct val="140000"/>
              </a:lnSpc>
              <a:buNone/>
            </a:pPr>
            <a:endParaRPr lang="en-US" sz="2600" dirty="0"/>
          </a:p>
        </p:txBody>
      </p:sp>
    </p:spTree>
    <p:extLst>
      <p:ext uri="{BB962C8B-B14F-4D97-AF65-F5344CB8AC3E}">
        <p14:creationId xmlns:p14="http://schemas.microsoft.com/office/powerpoint/2010/main" val="3085741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2404020"/>
            <a:ext cx="10515600" cy="925796"/>
          </a:xfrm>
        </p:spPr>
        <p:txBody>
          <a:bodyPr>
            <a:normAutofit fontScale="90000"/>
          </a:bodyPr>
          <a:lstStyle/>
          <a:p>
            <a:r>
              <a:rPr lang="en-US" b="1" i="1" dirty="0"/>
              <a:t>Talking Point 2: </a:t>
            </a:r>
            <a:r>
              <a:rPr lang="en-US" dirty="0"/>
              <a:t>It is lawful to do good on the Sabbath. </a:t>
            </a:r>
            <a:br>
              <a:rPr lang="en-US" dirty="0"/>
            </a:b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591073"/>
            <a:ext cx="10515600" cy="4328284"/>
          </a:xfrm>
        </p:spPr>
        <p:txBody>
          <a:bodyPr>
            <a:normAutofit/>
          </a:bodyPr>
          <a:lstStyle/>
          <a:p>
            <a:r>
              <a:rPr lang="en-US" sz="2800" dirty="0"/>
              <a:t>What kinds of things do you typically do to celebrate and honor the Sabbath day each week? </a:t>
            </a:r>
          </a:p>
          <a:p>
            <a:endParaRPr lang="en-US" sz="2800" dirty="0"/>
          </a:p>
          <a:p>
            <a:r>
              <a:rPr lang="en-US" sz="2800" dirty="0"/>
              <a:t>How can we deepen our Sabbath practices as a spiritual discipline to grow in our faith? </a:t>
            </a:r>
          </a:p>
        </p:txBody>
      </p:sp>
    </p:spTree>
    <p:extLst>
      <p:ext uri="{BB962C8B-B14F-4D97-AF65-F5344CB8AC3E}">
        <p14:creationId xmlns:p14="http://schemas.microsoft.com/office/powerpoint/2010/main" val="2211276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551215"/>
            <a:ext cx="10515600" cy="4787537"/>
          </a:xfrm>
        </p:spPr>
        <p:txBody>
          <a:bodyPr>
            <a:normAutofit fontScale="92500"/>
          </a:bodyPr>
          <a:lstStyle/>
          <a:p>
            <a:pPr marL="0" indent="0">
              <a:lnSpc>
                <a:spcPct val="140000"/>
              </a:lnSpc>
              <a:buNone/>
            </a:pPr>
            <a:r>
              <a:rPr lang="en-US" sz="2800" baseline="30000" dirty="0"/>
              <a:t>15 </a:t>
            </a:r>
            <a:r>
              <a:rPr lang="en-US" sz="2800" dirty="0"/>
              <a:t>Jesus, aware of this, withdrew from there. And many followed him, and he healed them all </a:t>
            </a:r>
            <a:r>
              <a:rPr lang="en-US" sz="2800" baseline="30000" dirty="0"/>
              <a:t>16 </a:t>
            </a:r>
            <a:r>
              <a:rPr lang="en-US" sz="2800" dirty="0"/>
              <a:t>and ordered them not to make him known. </a:t>
            </a:r>
            <a:r>
              <a:rPr lang="en-US" sz="2800" baseline="30000" dirty="0"/>
              <a:t>17 </a:t>
            </a:r>
            <a:r>
              <a:rPr lang="en-US" sz="2800" dirty="0"/>
              <a:t>This was to fulfill what was spoken by the prophet Isaiah:</a:t>
            </a:r>
          </a:p>
          <a:p>
            <a:pPr marL="0" indent="0">
              <a:lnSpc>
                <a:spcPct val="140000"/>
              </a:lnSpc>
              <a:buNone/>
              <a:tabLst>
                <a:tab pos="1816100" algn="l"/>
              </a:tabLst>
            </a:pPr>
            <a:r>
              <a:rPr lang="en-US" sz="2800" baseline="30000" dirty="0"/>
              <a:t>	18 </a:t>
            </a:r>
            <a:r>
              <a:rPr lang="en-US" sz="2800" dirty="0"/>
              <a:t>“Behold, my servant whom I have chosen,</a:t>
            </a:r>
            <a:br>
              <a:rPr lang="en-US" sz="2800" dirty="0"/>
            </a:br>
            <a:r>
              <a:rPr lang="en-US" sz="2800" dirty="0"/>
              <a:t>    	my beloved with whom my soul is well pleased.</a:t>
            </a:r>
            <a:br>
              <a:rPr lang="en-US" sz="2800" dirty="0"/>
            </a:br>
            <a:r>
              <a:rPr lang="en-US" sz="2800" dirty="0"/>
              <a:t>	I will put my Spirit upon him,</a:t>
            </a:r>
            <a:br>
              <a:rPr lang="en-US" sz="2800" dirty="0"/>
            </a:br>
            <a:r>
              <a:rPr lang="en-US" sz="2800" dirty="0"/>
              <a:t>    	and he will proclaim justice to the Gentiles.</a:t>
            </a:r>
            <a:br>
              <a:rPr lang="en-US" sz="2800" dirty="0"/>
            </a:br>
            <a:endParaRPr lang="en-US" sz="2800" dirty="0"/>
          </a:p>
        </p:txBody>
      </p:sp>
    </p:spTree>
    <p:extLst>
      <p:ext uri="{BB962C8B-B14F-4D97-AF65-F5344CB8AC3E}">
        <p14:creationId xmlns:p14="http://schemas.microsoft.com/office/powerpoint/2010/main" val="735097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ing Point Template" id="{5D7B1CBF-CEF8-AC4D-AB9C-A047ABA99877}" vid="{87BF54A9-BFB8-E04E-B73B-76E163C49E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6428</TotalTime>
  <Words>781</Words>
  <Application>Microsoft Macintosh PowerPoint</Application>
  <PresentationFormat>Widescreen</PresentationFormat>
  <Paragraphs>30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Narrow</vt:lpstr>
      <vt:lpstr>Avenir Light</vt:lpstr>
      <vt:lpstr>Calibri</vt:lpstr>
      <vt:lpstr>Office Theme</vt:lpstr>
      <vt:lpstr>Week 13 Matthew 12:1-21</vt:lpstr>
      <vt:lpstr>PowerPoint Presentation</vt:lpstr>
      <vt:lpstr>PowerPoint Presentation</vt:lpstr>
      <vt:lpstr>PowerPoint Presentation</vt:lpstr>
      <vt:lpstr>Talking Point 1: The Pharisees didn’t understand who Jesus really was or what God’s Word really says, what His law really requires.    </vt:lpstr>
      <vt:lpstr>PowerPoint Presentation</vt:lpstr>
      <vt:lpstr>PowerPoint Presentation</vt:lpstr>
      <vt:lpstr>Talking Point 2: It is lawful to do good on the Sabbath.   </vt:lpstr>
      <vt:lpstr>PowerPoint Presentation</vt:lpstr>
      <vt:lpstr>PowerPoint Presentation</vt:lpstr>
      <vt:lpstr>Talking Point 3: Jesus would not fight back, but would bring justice to victory.    </vt:lpstr>
      <vt:lpstr>Challenges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CAN WE TRUST THE BIBLE?</dc:title>
  <dc:creator>Jason Snyder</dc:creator>
  <cp:lastModifiedBy>Matt Mullins</cp:lastModifiedBy>
  <cp:revision>112</cp:revision>
  <cp:lastPrinted>2020-07-07T17:39:11Z</cp:lastPrinted>
  <dcterms:created xsi:type="dcterms:W3CDTF">2020-04-14T21:31:30Z</dcterms:created>
  <dcterms:modified xsi:type="dcterms:W3CDTF">2020-09-01T21:39:24Z</dcterms:modified>
</cp:coreProperties>
</file>