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97" r:id="rId2"/>
    <p:sldId id="278" r:id="rId3"/>
    <p:sldId id="298" r:id="rId4"/>
    <p:sldId id="312" r:id="rId5"/>
    <p:sldId id="313" r:id="rId6"/>
    <p:sldId id="314" r:id="rId7"/>
    <p:sldId id="315" r:id="rId8"/>
    <p:sldId id="316" r:id="rId9"/>
    <p:sldId id="273" r:id="rId10"/>
    <p:sldId id="279" r:id="rId11"/>
    <p:sldId id="301" r:id="rId12"/>
    <p:sldId id="317" r:id="rId13"/>
    <p:sldId id="318" r:id="rId14"/>
    <p:sldId id="319" r:id="rId15"/>
    <p:sldId id="320" r:id="rId16"/>
    <p:sldId id="321" r:id="rId17"/>
    <p:sldId id="322" r:id="rId18"/>
    <p:sldId id="323" r:id="rId19"/>
    <p:sldId id="306" r:id="rId20"/>
    <p:sldId id="308" r:id="rId21"/>
    <p:sldId id="299" r:id="rId22"/>
    <p:sldId id="309" r:id="rId23"/>
    <p:sldId id="310" r:id="rId24"/>
    <p:sldId id="324" r:id="rId25"/>
    <p:sldId id="325" r:id="rId26"/>
    <p:sldId id="326" r:id="rId27"/>
    <p:sldId id="311"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8/26/20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a:t>Week 1</a:t>
            </a:r>
            <a:r>
              <a:rPr lang="en-US" b="1" dirty="0"/>
              <a:t>0</a:t>
            </a:r>
            <a:br>
              <a:rPr lang="en-US" b="1" dirty="0"/>
            </a:br>
            <a:r>
              <a:rPr lang="en-US" b="1"/>
              <a:t>Matthew 8-</a:t>
            </a:r>
            <a:r>
              <a:rPr lang="en-US" b="1" dirty="0"/>
              <a:t>9</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23 </a:t>
            </a:r>
            <a:r>
              <a:rPr lang="en-US" sz="2800" dirty="0"/>
              <a:t>And when he got into the boat, his disciples followed him. </a:t>
            </a:r>
            <a:r>
              <a:rPr lang="en-US" sz="2800" baseline="30000" dirty="0"/>
              <a:t>24 </a:t>
            </a:r>
            <a:r>
              <a:rPr lang="en-US" sz="2800" dirty="0"/>
              <a:t>And behold, there arose a great storm on the sea, so that the boat was being swamped by the waves; but he was asleep. </a:t>
            </a:r>
            <a:r>
              <a:rPr lang="en-US" sz="2800" baseline="30000" dirty="0"/>
              <a:t>25 </a:t>
            </a:r>
            <a:r>
              <a:rPr lang="en-US" sz="2800" dirty="0"/>
              <a:t>And they went and woke him, saying, “Save us, Lord; we are perishing.” </a:t>
            </a:r>
            <a:r>
              <a:rPr lang="en-US" sz="2800" baseline="30000" dirty="0"/>
              <a:t>26 </a:t>
            </a:r>
            <a:r>
              <a:rPr lang="en-US" sz="2800" dirty="0"/>
              <a:t>And he said to them, “Why are you afraid, O you of little faith?” Then he rose and rebuked the winds and the sea, and there was a great calm.</a:t>
            </a:r>
            <a:endParaRPr lang="en-US" sz="2600" dirty="0"/>
          </a:p>
        </p:txBody>
      </p:sp>
    </p:spTree>
    <p:extLst>
      <p:ext uri="{BB962C8B-B14F-4D97-AF65-F5344CB8AC3E}">
        <p14:creationId xmlns:p14="http://schemas.microsoft.com/office/powerpoint/2010/main" val="247333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27 </a:t>
            </a:r>
            <a:r>
              <a:rPr lang="en-US" sz="2800" dirty="0"/>
              <a:t>And the men marveled, saying, “What sort of man is this, that even winds and sea obey him?” </a:t>
            </a:r>
            <a:r>
              <a:rPr lang="en-US" sz="2800" baseline="30000" dirty="0"/>
              <a:t>28 </a:t>
            </a:r>
            <a:r>
              <a:rPr lang="en-US" sz="2800" dirty="0"/>
              <a:t>And when he came to the other side, to the country of the Gadarenes, two demon-possessed men met him, coming out of the tombs, so fierce that no one could pass that way. </a:t>
            </a:r>
            <a:r>
              <a:rPr lang="en-US" sz="2800" baseline="30000" dirty="0"/>
              <a:t>29 </a:t>
            </a:r>
            <a:r>
              <a:rPr lang="en-US" sz="2800" dirty="0"/>
              <a:t>And behold, they cried out, “What have you to do with us, O Son of God? Have you come here to torment us before the time?”</a:t>
            </a:r>
            <a:endParaRPr lang="en-US" sz="2600" dirty="0"/>
          </a:p>
        </p:txBody>
      </p:sp>
    </p:spTree>
    <p:extLst>
      <p:ext uri="{BB962C8B-B14F-4D97-AF65-F5344CB8AC3E}">
        <p14:creationId xmlns:p14="http://schemas.microsoft.com/office/powerpoint/2010/main" val="79335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30 </a:t>
            </a:r>
            <a:r>
              <a:rPr lang="en-US" sz="2800" dirty="0"/>
              <a:t>Now a herd of many pigs was feeding at some distance from them. </a:t>
            </a:r>
            <a:r>
              <a:rPr lang="en-US" sz="2800" baseline="30000" dirty="0"/>
              <a:t>31 </a:t>
            </a:r>
            <a:r>
              <a:rPr lang="en-US" sz="2800" dirty="0"/>
              <a:t>And the demons begged him, saying, “If you cast us out, send us away into the herd of pigs.” </a:t>
            </a:r>
            <a:r>
              <a:rPr lang="en-US" sz="2800" baseline="30000" dirty="0"/>
              <a:t>32 </a:t>
            </a:r>
            <a:r>
              <a:rPr lang="en-US" sz="2800" dirty="0"/>
              <a:t>And he said to them, “Go.” So they came out and went into the pigs, and behold, the whole herd rushed down the steep bank into the sea and drowned in the waters.</a:t>
            </a:r>
            <a:endParaRPr lang="en-US" sz="2600" dirty="0"/>
          </a:p>
        </p:txBody>
      </p:sp>
    </p:spTree>
    <p:extLst>
      <p:ext uri="{BB962C8B-B14F-4D97-AF65-F5344CB8AC3E}">
        <p14:creationId xmlns:p14="http://schemas.microsoft.com/office/powerpoint/2010/main" val="69587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33 </a:t>
            </a:r>
            <a:r>
              <a:rPr lang="en-US" sz="2800" dirty="0"/>
              <a:t>The herdsmen fled, and going into the city they told everything, especially what had happened to the demon-possessed men. </a:t>
            </a:r>
            <a:r>
              <a:rPr lang="en-US" sz="2800" baseline="30000" dirty="0"/>
              <a:t>34 </a:t>
            </a:r>
            <a:r>
              <a:rPr lang="en-US" sz="2800" dirty="0"/>
              <a:t>And behold, all the city came out to meet Jesus, and when they saw him, they begged him to leave their region.</a:t>
            </a:r>
          </a:p>
          <a:p>
            <a:pPr marL="0" indent="0">
              <a:lnSpc>
                <a:spcPct val="140000"/>
              </a:lnSpc>
              <a:buNone/>
              <a:tabLst>
                <a:tab pos="5481638" algn="l"/>
              </a:tabLst>
            </a:pPr>
            <a:r>
              <a:rPr lang="en-US" sz="2800" dirty="0"/>
              <a:t>	</a:t>
            </a:r>
            <a:r>
              <a:rPr lang="en-US" sz="2800" i="1" dirty="0"/>
              <a:t> -Matthew 8:23-34</a:t>
            </a:r>
            <a:endParaRPr lang="en-US" sz="2800" dirty="0"/>
          </a:p>
        </p:txBody>
      </p:sp>
    </p:spTree>
    <p:extLst>
      <p:ext uri="{BB962C8B-B14F-4D97-AF65-F5344CB8AC3E}">
        <p14:creationId xmlns:p14="http://schemas.microsoft.com/office/powerpoint/2010/main" val="73920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 </a:t>
            </a:r>
            <a:r>
              <a:rPr lang="en-US" sz="2800" dirty="0"/>
              <a:t>And getting into a boat he crossed over and came to his own city. </a:t>
            </a:r>
            <a:r>
              <a:rPr lang="en-US" sz="2800" baseline="30000" dirty="0"/>
              <a:t>2 </a:t>
            </a:r>
            <a:r>
              <a:rPr lang="en-US" sz="2800" dirty="0"/>
              <a:t>And behold, some people brought to him a paralytic, lying on a bed. And when Jesus saw their faith, he said to the paralytic, “Take heart, my son; your sins are forgiven.” </a:t>
            </a:r>
            <a:r>
              <a:rPr lang="en-US" sz="2800" baseline="30000" dirty="0"/>
              <a:t>3 </a:t>
            </a:r>
            <a:r>
              <a:rPr lang="en-US" sz="2800" dirty="0"/>
              <a:t>And behold, some of the scribes said to themselves, “This man is blaspheming.” </a:t>
            </a:r>
            <a:r>
              <a:rPr lang="en-US" sz="2800" baseline="30000" dirty="0"/>
              <a:t>4 </a:t>
            </a:r>
            <a:r>
              <a:rPr lang="en-US" sz="2800" dirty="0"/>
              <a:t>But Jesus, knowing their thoughts, said, “Why do you think evil in your hearts?</a:t>
            </a:r>
            <a:endParaRPr lang="en-US" sz="2600" dirty="0"/>
          </a:p>
        </p:txBody>
      </p:sp>
    </p:spTree>
    <p:extLst>
      <p:ext uri="{BB962C8B-B14F-4D97-AF65-F5344CB8AC3E}">
        <p14:creationId xmlns:p14="http://schemas.microsoft.com/office/powerpoint/2010/main" val="11352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5 </a:t>
            </a:r>
            <a:r>
              <a:rPr lang="en-US" sz="2800" dirty="0"/>
              <a:t>For which is easier, to say, ‘Your sins are forgiven,’ or to say, ‘Rise and walk’? </a:t>
            </a:r>
            <a:r>
              <a:rPr lang="en-US" sz="2800" baseline="30000" dirty="0"/>
              <a:t>6 </a:t>
            </a:r>
            <a:r>
              <a:rPr lang="en-US" sz="2800" dirty="0"/>
              <a:t>But that you may know that the Son of Man has authority on earth to forgive sins”—he then said to the paralytic—“Rise, pick up your bed and go home.” </a:t>
            </a:r>
            <a:r>
              <a:rPr lang="en-US" sz="2800" baseline="30000" dirty="0"/>
              <a:t>7 </a:t>
            </a:r>
            <a:r>
              <a:rPr lang="en-US" sz="2800" dirty="0"/>
              <a:t>And he rose and went home. </a:t>
            </a:r>
            <a:r>
              <a:rPr lang="en-US" sz="2800" baseline="30000" dirty="0"/>
              <a:t>8 </a:t>
            </a:r>
            <a:r>
              <a:rPr lang="en-US" sz="2800" dirty="0"/>
              <a:t>When the crowds saw it, they were afraid, and they glorified God, who had given such authority to men.</a:t>
            </a:r>
            <a:endParaRPr lang="en-US" sz="2600" dirty="0"/>
          </a:p>
        </p:txBody>
      </p:sp>
    </p:spTree>
    <p:extLst>
      <p:ext uri="{BB962C8B-B14F-4D97-AF65-F5344CB8AC3E}">
        <p14:creationId xmlns:p14="http://schemas.microsoft.com/office/powerpoint/2010/main" val="308574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9 </a:t>
            </a:r>
            <a:r>
              <a:rPr lang="en-US" sz="2800" dirty="0"/>
              <a:t>As Jesus passed on from there, he saw a man called Matthew sitting at the tax booth, and he said to him, “Follow me.” And he rose and followed him.</a:t>
            </a:r>
            <a:r>
              <a:rPr lang="en-US" sz="2800" baseline="30000" dirty="0"/>
              <a:t> 10 </a:t>
            </a:r>
            <a:r>
              <a:rPr lang="en-US" sz="2800" dirty="0"/>
              <a:t>And as Jesus reclined at table in the house, behold, many tax collectors and sinners came and were reclining with Jesus and his disciples. </a:t>
            </a:r>
            <a:r>
              <a:rPr lang="en-US" sz="2800" baseline="30000" dirty="0"/>
              <a:t>11 </a:t>
            </a:r>
            <a:r>
              <a:rPr lang="en-US" sz="2800" dirty="0"/>
              <a:t>And when the Pharisees saw this, they said to his disciples, “Why does your teacher eat with tax collectors and sinners?”</a:t>
            </a:r>
            <a:endParaRPr lang="en-US" sz="2600" dirty="0"/>
          </a:p>
        </p:txBody>
      </p:sp>
    </p:spTree>
    <p:extLst>
      <p:ext uri="{BB962C8B-B14F-4D97-AF65-F5344CB8AC3E}">
        <p14:creationId xmlns:p14="http://schemas.microsoft.com/office/powerpoint/2010/main" val="84746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12 </a:t>
            </a:r>
            <a:r>
              <a:rPr lang="en-US" sz="2800" dirty="0"/>
              <a:t>But when he heard it, he said, “Those who are well have no need of a physician, but those who are sick. </a:t>
            </a:r>
            <a:r>
              <a:rPr lang="en-US" sz="2800" baseline="30000" dirty="0"/>
              <a:t>13 </a:t>
            </a:r>
            <a:r>
              <a:rPr lang="en-US" sz="2800" dirty="0"/>
              <a:t>Go and learn what this means: ‘I desire mercy, and not sacrifice.’ For I came not to call the righteous, but sinners.” </a:t>
            </a:r>
            <a:r>
              <a:rPr lang="en-US" sz="2800" baseline="30000" dirty="0"/>
              <a:t>14 </a:t>
            </a:r>
            <a:r>
              <a:rPr lang="en-US" sz="2800" dirty="0"/>
              <a:t>Then the disciples of John came to him, saying, “Why do we and the Pharisees fast, but your disciples do not fast?”</a:t>
            </a:r>
            <a:endParaRPr lang="en-US" sz="2600" dirty="0"/>
          </a:p>
        </p:txBody>
      </p:sp>
    </p:spTree>
    <p:extLst>
      <p:ext uri="{BB962C8B-B14F-4D97-AF65-F5344CB8AC3E}">
        <p14:creationId xmlns:p14="http://schemas.microsoft.com/office/powerpoint/2010/main" val="178976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15 </a:t>
            </a:r>
            <a:r>
              <a:rPr lang="en-US" sz="2800" dirty="0"/>
              <a:t>And Jesus said to them, “Can the wedding guests mourn as long as the bridegroom is with them? The days will come when the bridegroom is taken away from them, and then they will fast. </a:t>
            </a:r>
            <a:r>
              <a:rPr lang="en-US" sz="2800" baseline="30000" dirty="0"/>
              <a:t>16 </a:t>
            </a:r>
            <a:r>
              <a:rPr lang="en-US" sz="2800" dirty="0"/>
              <a:t>No one puts a piece of unshrunk cloth on an old garment, for the patch tears away from the garment, and a worse tear is made.</a:t>
            </a:r>
            <a:endParaRPr lang="en-US" sz="2600" dirty="0"/>
          </a:p>
        </p:txBody>
      </p:sp>
    </p:spTree>
    <p:extLst>
      <p:ext uri="{BB962C8B-B14F-4D97-AF65-F5344CB8AC3E}">
        <p14:creationId xmlns:p14="http://schemas.microsoft.com/office/powerpoint/2010/main" val="21801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tabLst>
                <a:tab pos="1365250" algn="l"/>
              </a:tabLst>
            </a:pPr>
            <a:r>
              <a:rPr lang="en-US" sz="2800" baseline="30000" dirty="0"/>
              <a:t>17 </a:t>
            </a:r>
            <a:r>
              <a:rPr lang="en-US" sz="2800" dirty="0"/>
              <a:t>Neither is new wine put into old wineskins. If it is, the skins burst and the wine is spilled and the skins are destroyed. But new wine is put into fresh wineskins, and so both are preserved.” </a:t>
            </a:r>
            <a:r>
              <a:rPr lang="en-US" dirty="0"/>
              <a:t>	</a:t>
            </a:r>
            <a:r>
              <a:rPr lang="en-US" i="1" dirty="0"/>
              <a:t> </a:t>
            </a:r>
          </a:p>
          <a:p>
            <a:pPr marL="0" indent="0">
              <a:lnSpc>
                <a:spcPct val="140000"/>
              </a:lnSpc>
              <a:buNone/>
              <a:tabLst>
                <a:tab pos="1365250" algn="l"/>
                <a:tab pos="5481638" algn="l"/>
              </a:tabLst>
            </a:pPr>
            <a:r>
              <a:rPr lang="en-US" sz="2800" i="1" dirty="0"/>
              <a:t>		-Matthew 9:1</a:t>
            </a:r>
            <a:r>
              <a:rPr lang="en-US" sz="2800" dirty="0"/>
              <a:t>–17 </a:t>
            </a:r>
          </a:p>
        </p:txBody>
      </p:sp>
    </p:spTree>
    <p:extLst>
      <p:ext uri="{BB962C8B-B14F-4D97-AF65-F5344CB8AC3E}">
        <p14:creationId xmlns:p14="http://schemas.microsoft.com/office/powerpoint/2010/main" val="211809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a:t>
            </a:r>
            <a:r>
              <a:rPr lang="en-US" sz="2800" dirty="0"/>
              <a:t> When he came down from the mountain, great crowds followed him. </a:t>
            </a:r>
            <a:r>
              <a:rPr lang="en-US" sz="2800" baseline="30000" dirty="0"/>
              <a:t>2 </a:t>
            </a:r>
            <a:r>
              <a:rPr lang="en-US" sz="2800" dirty="0"/>
              <a:t>And behold, a leper came to him and knelt before him, saying, “Lord, if you will, you can make me clean.” </a:t>
            </a:r>
            <a:r>
              <a:rPr lang="en-US" sz="2800" baseline="30000" dirty="0"/>
              <a:t>3 </a:t>
            </a:r>
            <a:r>
              <a:rPr lang="en-US" sz="2800" dirty="0"/>
              <a:t>And Jesus stretched out his hand and touched him, saying, “I will; be clean.” And immediately his leprosy was cleansed. </a:t>
            </a:r>
          </a:p>
        </p:txBody>
      </p:sp>
    </p:spTree>
    <p:extLst>
      <p:ext uri="{BB962C8B-B14F-4D97-AF65-F5344CB8AC3E}">
        <p14:creationId xmlns:p14="http://schemas.microsoft.com/office/powerpoint/2010/main" val="1759066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240735"/>
            <a:ext cx="10515600" cy="925796"/>
          </a:xfrm>
        </p:spPr>
        <p:txBody>
          <a:bodyPr>
            <a:normAutofit fontScale="90000"/>
          </a:bodyPr>
          <a:lstStyle/>
          <a:p>
            <a:r>
              <a:rPr lang="en-US" b="1" i="1" dirty="0"/>
              <a:t>Talking Point 2: </a:t>
            </a:r>
            <a:r>
              <a:rPr lang="en-US" dirty="0"/>
              <a:t>It’s all about personal faith, not your pedigree or religious ritual. </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42087"/>
            <a:ext cx="10515600" cy="4328284"/>
          </a:xfrm>
        </p:spPr>
        <p:txBody>
          <a:bodyPr>
            <a:normAutofit/>
          </a:bodyPr>
          <a:lstStyle/>
          <a:p>
            <a:r>
              <a:rPr lang="en-US" sz="2800" dirty="0"/>
              <a:t>Why does Jesus criticize the disciples’ faith in the storm?</a:t>
            </a:r>
          </a:p>
          <a:p>
            <a:pPr marL="0" indent="0">
              <a:buNone/>
            </a:pPr>
            <a:endParaRPr lang="en-US" sz="2800" dirty="0"/>
          </a:p>
          <a:p>
            <a:r>
              <a:rPr lang="en-US" sz="2800" dirty="0"/>
              <a:t>What do Jesus’ words about sinners teach us about who will enter the kingdom?</a:t>
            </a:r>
          </a:p>
        </p:txBody>
      </p:sp>
    </p:spTree>
    <p:extLst>
      <p:ext uri="{BB962C8B-B14F-4D97-AF65-F5344CB8AC3E}">
        <p14:creationId xmlns:p14="http://schemas.microsoft.com/office/powerpoint/2010/main" val="2211276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4787537"/>
          </a:xfrm>
        </p:spPr>
        <p:txBody>
          <a:bodyPr>
            <a:normAutofit lnSpcReduction="10000"/>
          </a:bodyPr>
          <a:lstStyle/>
          <a:p>
            <a:pPr marL="0" indent="0">
              <a:lnSpc>
                <a:spcPct val="140000"/>
              </a:lnSpc>
              <a:buNone/>
            </a:pPr>
            <a:r>
              <a:rPr lang="en-US" sz="2800" baseline="30000" dirty="0"/>
              <a:t>18 </a:t>
            </a:r>
            <a:r>
              <a:rPr lang="en-US" sz="2800" dirty="0"/>
              <a:t>While he was saying these things to them, behold, a ruler came in and knelt before him, saying, “My daughter has just died, but come and lay your hand on her, and she will live.” </a:t>
            </a:r>
            <a:r>
              <a:rPr lang="en-US" sz="2800" baseline="30000" dirty="0"/>
              <a:t>19 </a:t>
            </a:r>
            <a:r>
              <a:rPr lang="en-US" sz="2800" dirty="0"/>
              <a:t>And Jesus rose and followed him, with his disciples. </a:t>
            </a:r>
            <a:r>
              <a:rPr lang="en-US" sz="2800" baseline="30000" dirty="0"/>
              <a:t>20 </a:t>
            </a:r>
            <a:r>
              <a:rPr lang="en-US" sz="2800" dirty="0"/>
              <a:t>And behold, a woman who had suffered from a discharge of blood for twelve years came up behind him and touched the fringe of his garment, </a:t>
            </a:r>
            <a:r>
              <a:rPr lang="en-US" sz="2800" baseline="30000" dirty="0"/>
              <a:t>21 </a:t>
            </a:r>
            <a:r>
              <a:rPr lang="en-US" sz="2800" dirty="0"/>
              <a:t>for she said to herself, “If I only touch his garment, I will be made well.”</a:t>
            </a:r>
          </a:p>
        </p:txBody>
      </p:sp>
    </p:spTree>
    <p:extLst>
      <p:ext uri="{BB962C8B-B14F-4D97-AF65-F5344CB8AC3E}">
        <p14:creationId xmlns:p14="http://schemas.microsoft.com/office/powerpoint/2010/main" val="73509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4787537"/>
          </a:xfrm>
        </p:spPr>
        <p:txBody>
          <a:bodyPr>
            <a:normAutofit lnSpcReduction="10000"/>
          </a:bodyPr>
          <a:lstStyle/>
          <a:p>
            <a:pPr marL="0" indent="0">
              <a:lnSpc>
                <a:spcPct val="140000"/>
              </a:lnSpc>
              <a:buNone/>
            </a:pPr>
            <a:r>
              <a:rPr lang="en-US" sz="2800" baseline="30000" dirty="0"/>
              <a:t>22 </a:t>
            </a:r>
            <a:r>
              <a:rPr lang="en-US" sz="2800" dirty="0"/>
              <a:t>Jesus turned, and seeing her he said, “Take heart, daughter; your faith has made you well.” And instantly the woman was made well. </a:t>
            </a:r>
            <a:r>
              <a:rPr lang="en-US" sz="2800" baseline="30000" dirty="0"/>
              <a:t>23 </a:t>
            </a:r>
            <a:r>
              <a:rPr lang="en-US" sz="2800" dirty="0"/>
              <a:t>And when Jesus came to the ruler's house and saw the flute players and the crowd making a commotion, </a:t>
            </a:r>
            <a:r>
              <a:rPr lang="en-US" sz="2800" baseline="30000" dirty="0"/>
              <a:t>24 </a:t>
            </a:r>
            <a:r>
              <a:rPr lang="en-US" sz="2800" dirty="0"/>
              <a:t>he said, “Go away, for the girl is not dead but sleeping.” And they laughed at him. </a:t>
            </a:r>
            <a:r>
              <a:rPr lang="en-US" sz="2800" baseline="30000" dirty="0"/>
              <a:t>25 </a:t>
            </a:r>
            <a:r>
              <a:rPr lang="en-US" sz="2800" dirty="0"/>
              <a:t>But when the crowd had been put outside, he went in and took her by the hand, and the girl arose. </a:t>
            </a:r>
            <a:r>
              <a:rPr lang="en-US" sz="2800" baseline="30000" dirty="0"/>
              <a:t>26 </a:t>
            </a:r>
            <a:r>
              <a:rPr lang="en-US" sz="2800" dirty="0"/>
              <a:t>And the report of this went through all that district.</a:t>
            </a:r>
          </a:p>
        </p:txBody>
      </p:sp>
    </p:spTree>
    <p:extLst>
      <p:ext uri="{BB962C8B-B14F-4D97-AF65-F5344CB8AC3E}">
        <p14:creationId xmlns:p14="http://schemas.microsoft.com/office/powerpoint/2010/main" val="3924981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0" indent="0">
              <a:lnSpc>
                <a:spcPct val="140000"/>
              </a:lnSpc>
              <a:buNone/>
            </a:pPr>
            <a:r>
              <a:rPr lang="en-US" sz="2800" baseline="30000" dirty="0"/>
              <a:t>27 </a:t>
            </a:r>
            <a:r>
              <a:rPr lang="en-US" sz="2800" dirty="0"/>
              <a:t>And as Jesus passed on from there, two blind men followed him, crying aloud, “Have mercy on us, Son of David.” </a:t>
            </a:r>
            <a:r>
              <a:rPr lang="en-US" sz="2800" baseline="30000" dirty="0"/>
              <a:t>28 </a:t>
            </a:r>
            <a:r>
              <a:rPr lang="en-US" sz="2800" dirty="0"/>
              <a:t>When he entered the house, the blind men came to him, and Jesus said to them, “Do you believe that I am able to do this?” They said to him, “Yes, Lord.” </a:t>
            </a:r>
            <a:r>
              <a:rPr lang="en-US" sz="2800" baseline="30000" dirty="0"/>
              <a:t>29 </a:t>
            </a:r>
            <a:r>
              <a:rPr lang="en-US" sz="2800" dirty="0"/>
              <a:t>Then he touched their eyes, saying, “According to your faith be it done to you.” </a:t>
            </a:r>
            <a:r>
              <a:rPr lang="en-US" sz="2800" baseline="30000" dirty="0"/>
              <a:t>30 </a:t>
            </a:r>
            <a:r>
              <a:rPr lang="en-US" sz="2800" dirty="0"/>
              <a:t>And their eyes were opened. And Jesus sternly warned them, “See that no one knows about it.”</a:t>
            </a:r>
          </a:p>
        </p:txBody>
      </p:sp>
    </p:spTree>
    <p:extLst>
      <p:ext uri="{BB962C8B-B14F-4D97-AF65-F5344CB8AC3E}">
        <p14:creationId xmlns:p14="http://schemas.microsoft.com/office/powerpoint/2010/main" val="136717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0" indent="0">
              <a:lnSpc>
                <a:spcPct val="140000"/>
              </a:lnSpc>
              <a:buNone/>
            </a:pPr>
            <a:r>
              <a:rPr lang="en-US" sz="2800" baseline="30000" dirty="0"/>
              <a:t>31 </a:t>
            </a:r>
            <a:r>
              <a:rPr lang="en-US" sz="2800" dirty="0"/>
              <a:t>But they went away and spread his fame through all that district. </a:t>
            </a:r>
            <a:r>
              <a:rPr lang="en-US" sz="2800" baseline="30000" dirty="0"/>
              <a:t>32 </a:t>
            </a:r>
            <a:r>
              <a:rPr lang="en-US" sz="2800" dirty="0"/>
              <a:t>As they were going away, behold, a demon-oppressed man who was mute was brought to him. </a:t>
            </a:r>
            <a:r>
              <a:rPr lang="en-US" sz="2800" baseline="30000" dirty="0"/>
              <a:t>33 </a:t>
            </a:r>
            <a:r>
              <a:rPr lang="en-US" sz="2800" dirty="0"/>
              <a:t>And when the demon had been cast out, the mute man spoke. And the crowds marveled, saying, “Never was anything like this seen in Israel.” </a:t>
            </a:r>
            <a:r>
              <a:rPr lang="en-US" sz="2800" baseline="30000" dirty="0"/>
              <a:t>34 </a:t>
            </a:r>
            <a:r>
              <a:rPr lang="en-US" sz="2800" dirty="0"/>
              <a:t>But the Pharisees said, “He casts out demons by the prince of demons.”</a:t>
            </a:r>
          </a:p>
          <a:p>
            <a:pPr marL="0" indent="0">
              <a:lnSpc>
                <a:spcPct val="140000"/>
              </a:lnSpc>
              <a:buNone/>
            </a:pPr>
            <a:endParaRPr lang="en-US" sz="2800" dirty="0"/>
          </a:p>
        </p:txBody>
      </p:sp>
    </p:spTree>
    <p:extLst>
      <p:ext uri="{BB962C8B-B14F-4D97-AF65-F5344CB8AC3E}">
        <p14:creationId xmlns:p14="http://schemas.microsoft.com/office/powerpoint/2010/main" val="3331923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0" indent="0">
              <a:lnSpc>
                <a:spcPct val="140000"/>
              </a:lnSpc>
              <a:buNone/>
            </a:pPr>
            <a:r>
              <a:rPr lang="en-US" sz="2800" baseline="30000" dirty="0"/>
              <a:t>35 </a:t>
            </a:r>
            <a:r>
              <a:rPr lang="en-US" sz="2800" dirty="0"/>
              <a:t>And Jesus went throughout all the cities and villages, teaching in their synagogues and proclaiming the gospel of the kingdom and healing every disease and every affliction. </a:t>
            </a:r>
            <a:r>
              <a:rPr lang="en-US" sz="2800" baseline="30000" dirty="0"/>
              <a:t>36 </a:t>
            </a:r>
            <a:r>
              <a:rPr lang="en-US" sz="2800" dirty="0"/>
              <a:t>When he saw the crowds, he had compassion for them, because they were harassed and helpless, like sheep without a shepherd.</a:t>
            </a:r>
          </a:p>
        </p:txBody>
      </p:sp>
    </p:spTree>
    <p:extLst>
      <p:ext uri="{BB962C8B-B14F-4D97-AF65-F5344CB8AC3E}">
        <p14:creationId xmlns:p14="http://schemas.microsoft.com/office/powerpoint/2010/main" val="2565751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0" indent="0">
              <a:lnSpc>
                <a:spcPct val="140000"/>
              </a:lnSpc>
              <a:buNone/>
            </a:pPr>
            <a:r>
              <a:rPr lang="en-US" sz="2800" baseline="30000" dirty="0"/>
              <a:t>37 </a:t>
            </a:r>
            <a:r>
              <a:rPr lang="en-US" sz="2800" dirty="0"/>
              <a:t>Then he said to his disciples, “The harvest is plentiful, but the laborers are few; </a:t>
            </a:r>
            <a:r>
              <a:rPr lang="en-US" sz="2800" baseline="30000" dirty="0"/>
              <a:t>38 </a:t>
            </a:r>
            <a:r>
              <a:rPr lang="en-US" sz="2800" dirty="0"/>
              <a:t>therefore pray earnestly to the Lord of the harvest to send out laborers into his harvest.”</a:t>
            </a:r>
          </a:p>
          <a:p>
            <a:pPr marL="0" indent="0">
              <a:lnSpc>
                <a:spcPct val="140000"/>
              </a:lnSpc>
              <a:buNone/>
              <a:tabLst>
                <a:tab pos="5481638" algn="l"/>
              </a:tabLst>
            </a:pPr>
            <a:r>
              <a:rPr lang="en-US" sz="2800" i="1" dirty="0"/>
              <a:t>	-Matthew </a:t>
            </a:r>
            <a:r>
              <a:rPr lang="en-US" sz="2800" dirty="0"/>
              <a:t>9:18–38</a:t>
            </a:r>
            <a:r>
              <a:rPr lang="en-US" b="1" dirty="0"/>
              <a:t> </a:t>
            </a:r>
            <a:endParaRPr lang="en-US" sz="2800" dirty="0"/>
          </a:p>
        </p:txBody>
      </p:sp>
    </p:spTree>
    <p:extLst>
      <p:ext uri="{BB962C8B-B14F-4D97-AF65-F5344CB8AC3E}">
        <p14:creationId xmlns:p14="http://schemas.microsoft.com/office/powerpoint/2010/main" val="292052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534649"/>
            <a:ext cx="10515600" cy="925796"/>
          </a:xfrm>
        </p:spPr>
        <p:txBody>
          <a:bodyPr>
            <a:normAutofit fontScale="90000"/>
          </a:bodyPr>
          <a:lstStyle/>
          <a:p>
            <a:r>
              <a:rPr lang="en-US" b="1" i="1" dirty="0"/>
              <a:t>Talking Point 3: </a:t>
            </a:r>
            <a:r>
              <a:rPr lang="en-US" dirty="0"/>
              <a:t>Christ has compassion on His people like a good shepherd.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74746"/>
            <a:ext cx="10515600" cy="4328284"/>
          </a:xfrm>
        </p:spPr>
        <p:txBody>
          <a:bodyPr/>
          <a:lstStyle/>
          <a:p>
            <a:r>
              <a:rPr lang="en-US" sz="2800" dirty="0"/>
              <a:t>How do these chapters affect your view of faith? </a:t>
            </a:r>
          </a:p>
          <a:p>
            <a:endParaRPr lang="en-US" sz="2800" dirty="0"/>
          </a:p>
          <a:p>
            <a:r>
              <a:rPr lang="en-US" sz="2800" dirty="0"/>
              <a:t>How can we all develop more faith? Where does faith come from?</a:t>
            </a:r>
          </a:p>
          <a:p>
            <a:pPr marL="0" indent="0">
              <a:buNone/>
            </a:pPr>
            <a:endParaRPr lang="en-US" dirty="0"/>
          </a:p>
        </p:txBody>
      </p:sp>
    </p:spTree>
    <p:extLst>
      <p:ext uri="{BB962C8B-B14F-4D97-AF65-F5344CB8AC3E}">
        <p14:creationId xmlns:p14="http://schemas.microsoft.com/office/powerpoint/2010/main" val="198519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529716"/>
            <a:ext cx="10515600" cy="4328284"/>
          </a:xfrm>
        </p:spPr>
        <p:txBody>
          <a:bodyPr>
            <a:normAutofit/>
          </a:bodyPr>
          <a:lstStyle/>
          <a:p>
            <a:pPr marL="0" indent="0">
              <a:buNone/>
            </a:pPr>
            <a:r>
              <a:rPr lang="en-US" sz="2800" dirty="0"/>
              <a:t>THINK: In what areas is your faith weak? </a:t>
            </a:r>
          </a:p>
          <a:p>
            <a:pPr marL="0" indent="0">
              <a:buNone/>
            </a:pPr>
            <a:endParaRPr lang="en-US" sz="2800" dirty="0"/>
          </a:p>
          <a:p>
            <a:pPr marL="0" lvl="0" indent="0">
              <a:buNone/>
            </a:pPr>
            <a:r>
              <a:rPr lang="en-US" sz="2800" dirty="0"/>
              <a:t>PRAY: For faith like the people in these stories. </a:t>
            </a:r>
          </a:p>
          <a:p>
            <a:pPr marL="0" indent="0">
              <a:buNone/>
            </a:pPr>
            <a:endParaRPr lang="en-US" sz="2800" dirty="0"/>
          </a:p>
          <a:p>
            <a:pPr marL="0" indent="0">
              <a:buNone/>
            </a:pPr>
            <a:r>
              <a:rPr lang="en-US" sz="2800" dirty="0"/>
              <a:t>ACT: Find some way to show compassion to someone who is hurting. </a:t>
            </a:r>
          </a:p>
        </p:txBody>
      </p:sp>
    </p:spTree>
    <p:extLst>
      <p:ext uri="{BB962C8B-B14F-4D97-AF65-F5344CB8AC3E}">
        <p14:creationId xmlns:p14="http://schemas.microsoft.com/office/powerpoint/2010/main" val="122675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4 </a:t>
            </a:r>
            <a:r>
              <a:rPr lang="en-US" sz="2800" dirty="0"/>
              <a:t>And Jesus said to him, “See that you say nothing to anyone, but go, show yourself to the priest and offer the gift that Moses commanded, for a proof to them.” </a:t>
            </a:r>
            <a:r>
              <a:rPr lang="en-US" sz="2800" baseline="30000" dirty="0"/>
              <a:t>5 </a:t>
            </a:r>
            <a:r>
              <a:rPr lang="en-US" sz="2800" dirty="0"/>
              <a:t>When he had entered Capernaum, a centurion came forward to him, appealing to him, </a:t>
            </a:r>
            <a:r>
              <a:rPr lang="en-US" sz="2800" baseline="30000" dirty="0"/>
              <a:t>6 </a:t>
            </a:r>
            <a:r>
              <a:rPr lang="en-US" sz="2800" dirty="0"/>
              <a:t>“Lord, my servant is lying paralyzed at home, suffering terribly.” </a:t>
            </a:r>
            <a:r>
              <a:rPr lang="en-US" sz="2800" baseline="30000" dirty="0"/>
              <a:t>7 </a:t>
            </a:r>
            <a:r>
              <a:rPr lang="en-US" sz="2800" dirty="0"/>
              <a:t>And he said to him, “I will come and heal him.” </a:t>
            </a:r>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8 </a:t>
            </a:r>
            <a:r>
              <a:rPr lang="en-US" sz="2800" dirty="0"/>
              <a:t>But the centurion replied, “Lord, I am not worthy to have you come under my roof, but only say the word, and my servant will be healed. </a:t>
            </a:r>
            <a:r>
              <a:rPr lang="en-US" sz="2800" baseline="30000" dirty="0"/>
              <a:t>9 </a:t>
            </a:r>
            <a:r>
              <a:rPr lang="en-US" sz="2800" dirty="0"/>
              <a:t>For I too am a man under authority, with soldiers under me. And I say to one, ‘Go,’ and he goes, and to another, ‘Come,’ and he comes, and to my servant, ‘Do this,’ and he does it.”</a:t>
            </a:r>
          </a:p>
        </p:txBody>
      </p:sp>
    </p:spTree>
    <p:extLst>
      <p:ext uri="{BB962C8B-B14F-4D97-AF65-F5344CB8AC3E}">
        <p14:creationId xmlns:p14="http://schemas.microsoft.com/office/powerpoint/2010/main" val="341127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10 </a:t>
            </a:r>
            <a:r>
              <a:rPr lang="en-US" sz="2800" dirty="0"/>
              <a:t>When Jesus heard this, he marveled and said to those who followed him, “Truly, I tell you, with no one in Israel have I found such faith. </a:t>
            </a:r>
            <a:r>
              <a:rPr lang="en-US" sz="2800" baseline="30000" dirty="0"/>
              <a:t>11 </a:t>
            </a:r>
            <a:r>
              <a:rPr lang="en-US" sz="2800" dirty="0"/>
              <a:t>I tell you, many will come from east and west and recline at table with Abraham, Isaac, and Jacob in the kingdom of heaven, </a:t>
            </a:r>
            <a:r>
              <a:rPr lang="en-US" sz="2800" baseline="30000" dirty="0"/>
              <a:t>12 </a:t>
            </a:r>
            <a:r>
              <a:rPr lang="en-US" sz="2800" dirty="0"/>
              <a:t>while the sons of the kingdom will be thrown into the outer darkness. In that place there will be weeping and gnashing of teeth.”</a:t>
            </a:r>
          </a:p>
        </p:txBody>
      </p:sp>
    </p:spTree>
    <p:extLst>
      <p:ext uri="{BB962C8B-B14F-4D97-AF65-F5344CB8AC3E}">
        <p14:creationId xmlns:p14="http://schemas.microsoft.com/office/powerpoint/2010/main" val="370093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13 </a:t>
            </a:r>
            <a:r>
              <a:rPr lang="en-US" sz="2800" dirty="0"/>
              <a:t>And to the centurion Jesus said, “Go; let it be done for you as you have believed.” And the servant was healed at that very moment. </a:t>
            </a:r>
            <a:r>
              <a:rPr lang="en-US" sz="2800" baseline="30000" dirty="0"/>
              <a:t>14 </a:t>
            </a:r>
            <a:r>
              <a:rPr lang="en-US" sz="2800" dirty="0"/>
              <a:t>And when Jesus entered Peter's house, he saw his mother-in-law lying sick with a fever. </a:t>
            </a:r>
            <a:r>
              <a:rPr lang="en-US" sz="2800" baseline="30000" dirty="0"/>
              <a:t>15 </a:t>
            </a:r>
            <a:r>
              <a:rPr lang="en-US" sz="2800" dirty="0"/>
              <a:t>He touched her hand, and the fever left her, and she rose and began to serve him. </a:t>
            </a:r>
          </a:p>
        </p:txBody>
      </p:sp>
    </p:spTree>
    <p:extLst>
      <p:ext uri="{BB962C8B-B14F-4D97-AF65-F5344CB8AC3E}">
        <p14:creationId xmlns:p14="http://schemas.microsoft.com/office/powerpoint/2010/main" val="337909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16 </a:t>
            </a:r>
            <a:r>
              <a:rPr lang="en-US" sz="2800" dirty="0"/>
              <a:t>That evening they brought to him many who were oppressed by demons, and he cast out the spirits with a word and healed all who were sick. </a:t>
            </a:r>
            <a:r>
              <a:rPr lang="en-US" sz="2800" baseline="30000" dirty="0"/>
              <a:t>17 </a:t>
            </a:r>
            <a:r>
              <a:rPr lang="en-US" sz="2800" dirty="0"/>
              <a:t>This was to fulfill what was spoken by the prophet Isaiah: “He took our illnesses and bore our diseases.” </a:t>
            </a:r>
            <a:r>
              <a:rPr lang="en-US" sz="2800" baseline="30000" dirty="0"/>
              <a:t>18 </a:t>
            </a:r>
            <a:r>
              <a:rPr lang="en-US" sz="2800" dirty="0"/>
              <a:t>Now when Jesus saw a crowd around him, he gave orders to go over to the other side.</a:t>
            </a:r>
          </a:p>
        </p:txBody>
      </p:sp>
    </p:spTree>
    <p:extLst>
      <p:ext uri="{BB962C8B-B14F-4D97-AF65-F5344CB8AC3E}">
        <p14:creationId xmlns:p14="http://schemas.microsoft.com/office/powerpoint/2010/main" val="138965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lnSpcReduction="10000"/>
          </a:bodyPr>
          <a:lstStyle/>
          <a:p>
            <a:pPr marL="0" indent="0">
              <a:lnSpc>
                <a:spcPct val="140000"/>
              </a:lnSpc>
              <a:buNone/>
            </a:pPr>
            <a:r>
              <a:rPr lang="en-US" sz="2800" baseline="30000" dirty="0"/>
              <a:t>19 </a:t>
            </a:r>
            <a:r>
              <a:rPr lang="en-US" sz="2800" dirty="0"/>
              <a:t>And a scribe came up and said to him, “Teacher, I will follow you wherever you go.” </a:t>
            </a:r>
            <a:r>
              <a:rPr lang="en-US" sz="2800" baseline="30000" dirty="0"/>
              <a:t>20 </a:t>
            </a:r>
            <a:r>
              <a:rPr lang="en-US" sz="2800" dirty="0"/>
              <a:t>And Jesus said to him, “Foxes have holes, and birds of the air have nests, but the Son of Man has nowhere to lay his head.” </a:t>
            </a:r>
            <a:r>
              <a:rPr lang="en-US" sz="2800" baseline="30000" dirty="0"/>
              <a:t>21 </a:t>
            </a:r>
            <a:r>
              <a:rPr lang="en-US" sz="2800" dirty="0"/>
              <a:t>Another of the disciples said to him, “Lord, let me first go and bury my father.” </a:t>
            </a:r>
            <a:r>
              <a:rPr lang="en-US" sz="2800" baseline="30000" dirty="0"/>
              <a:t>22 </a:t>
            </a:r>
            <a:r>
              <a:rPr lang="en-US" sz="2800" dirty="0"/>
              <a:t>And Jesus said to him, “Follow me, and leave the dead to bury their own dead.”</a:t>
            </a:r>
          </a:p>
          <a:p>
            <a:pPr marL="0" indent="0">
              <a:lnSpc>
                <a:spcPct val="140000"/>
              </a:lnSpc>
              <a:buNone/>
              <a:tabLst>
                <a:tab pos="5481638" algn="l"/>
              </a:tabLst>
            </a:pPr>
            <a:r>
              <a:rPr lang="en-US" sz="2800" i="1" dirty="0"/>
              <a:t>	-Matthew 8:1-22</a:t>
            </a:r>
            <a:endParaRPr lang="en-US" sz="2800" dirty="0"/>
          </a:p>
        </p:txBody>
      </p:sp>
    </p:spTree>
    <p:extLst>
      <p:ext uri="{BB962C8B-B14F-4D97-AF65-F5344CB8AC3E}">
        <p14:creationId xmlns:p14="http://schemas.microsoft.com/office/powerpoint/2010/main" val="146232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616291"/>
            <a:ext cx="10515600" cy="925796"/>
          </a:xfrm>
        </p:spPr>
        <p:txBody>
          <a:bodyPr>
            <a:normAutofit fontScale="90000"/>
          </a:bodyPr>
          <a:lstStyle/>
          <a:p>
            <a:r>
              <a:rPr lang="en-US" b="1" i="1" dirty="0"/>
              <a:t>Talking Point 1: </a:t>
            </a:r>
            <a:r>
              <a:rPr lang="en-US" dirty="0"/>
              <a:t>Jesus gives us a glimpse of the kingdom of God through His healings.</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42087"/>
            <a:ext cx="10515600" cy="4328284"/>
          </a:xfrm>
        </p:spPr>
        <p:txBody>
          <a:bodyPr>
            <a:normAutofit/>
          </a:bodyPr>
          <a:lstStyle/>
          <a:p>
            <a:r>
              <a:rPr lang="en-US" sz="2800" dirty="0"/>
              <a:t>How is God asking you to respond in faith to these stories? </a:t>
            </a:r>
          </a:p>
          <a:p>
            <a:pPr marL="0" indent="0">
              <a:buNone/>
            </a:pPr>
            <a:endParaRPr lang="en-US" sz="2800" dirty="0"/>
          </a:p>
          <a:p>
            <a:r>
              <a:rPr lang="en-US" sz="2800" dirty="0"/>
              <a:t>What other priorities do you often put ahead of Jesus? How can you put Him first? </a:t>
            </a:r>
          </a:p>
        </p:txBody>
      </p:sp>
    </p:spTree>
    <p:extLst>
      <p:ext uri="{BB962C8B-B14F-4D97-AF65-F5344CB8AC3E}">
        <p14:creationId xmlns:p14="http://schemas.microsoft.com/office/powerpoint/2010/main" val="339673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6368</TotalTime>
  <Words>2157</Words>
  <Application>Microsoft Macintosh PowerPoint</Application>
  <PresentationFormat>Widescreen</PresentationFormat>
  <Paragraphs>46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Narrow</vt:lpstr>
      <vt:lpstr>Avenir Light</vt:lpstr>
      <vt:lpstr>Calibri</vt:lpstr>
      <vt:lpstr>Office Theme</vt:lpstr>
      <vt:lpstr>Week 10 Matthew 8-9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 1: Jesus gives us a glimpse of the kingdom of God through His healings.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 2: It’s all about personal faith, not your pedigree or religious ritual.   </vt:lpstr>
      <vt:lpstr>PowerPoint Presentation</vt:lpstr>
      <vt:lpstr>PowerPoint Presentation</vt:lpstr>
      <vt:lpstr>PowerPoint Presentation</vt:lpstr>
      <vt:lpstr>PowerPoint Presentation</vt:lpstr>
      <vt:lpstr>PowerPoint Presentation</vt:lpstr>
      <vt:lpstr>PowerPoint Presentation</vt:lpstr>
      <vt:lpstr>Talking Point 3: Christ has compassion on His people like a good shepherd.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100</cp:revision>
  <cp:lastPrinted>2020-07-07T17:39:11Z</cp:lastPrinted>
  <dcterms:created xsi:type="dcterms:W3CDTF">2020-04-14T21:31:30Z</dcterms:created>
  <dcterms:modified xsi:type="dcterms:W3CDTF">2020-08-26T19:27:28Z</dcterms:modified>
</cp:coreProperties>
</file>