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97" r:id="rId2"/>
    <p:sldId id="257" r:id="rId3"/>
    <p:sldId id="273" r:id="rId4"/>
    <p:sldId id="278" r:id="rId5"/>
    <p:sldId id="298" r:id="rId6"/>
    <p:sldId id="279" r:id="rId7"/>
    <p:sldId id="280" r:id="rId8"/>
    <p:sldId id="281" r:id="rId9"/>
    <p:sldId id="286" r:id="rId10"/>
    <p:sldId id="299" r:id="rId11"/>
    <p:sldId id="300" r:id="rId12"/>
    <p:sldId id="301" r:id="rId13"/>
    <p:sldId id="302"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9/1/20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9/1/20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1</a:t>
            </a:r>
            <a:br>
              <a:rPr lang="en-US" b="1" dirty="0"/>
            </a:br>
            <a:r>
              <a:rPr lang="en-US" b="1" dirty="0"/>
              <a:t>Matthew 1</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aseline="30000" dirty="0"/>
              <a:t>18 </a:t>
            </a:r>
            <a:r>
              <a:rPr lang="en-US" sz="2800" dirty="0"/>
              <a:t>Now the birth of Jesus Christ took place in this way. When his mother Mary had been betrothed to Joseph, before they came together she was found to be with child from the Holy Spirit. </a:t>
            </a:r>
            <a:r>
              <a:rPr lang="en-US" sz="2800" baseline="30000" dirty="0"/>
              <a:t>19 </a:t>
            </a:r>
            <a:r>
              <a:rPr lang="en-US" sz="2800" dirty="0"/>
              <a:t>And her husband Joseph, being a just man and unwilling to put her to shame, resolved to divorce her quietly.</a:t>
            </a:r>
          </a:p>
        </p:txBody>
      </p:sp>
    </p:spTree>
    <p:extLst>
      <p:ext uri="{BB962C8B-B14F-4D97-AF65-F5344CB8AC3E}">
        <p14:creationId xmlns:p14="http://schemas.microsoft.com/office/powerpoint/2010/main" val="6415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aseline="30000" dirty="0"/>
              <a:t>20 </a:t>
            </a:r>
            <a:r>
              <a:rPr lang="en-US" sz="2800" dirty="0"/>
              <a:t>But as he considered these things, behold, an angel of the Lord appeared to him in a dream, saying, “Joseph, son of David, do not fear to take Mary as your wife, for that which is conceived in her is from the Holy Spirit. </a:t>
            </a:r>
            <a:r>
              <a:rPr lang="en-US" sz="2800" baseline="30000" dirty="0"/>
              <a:t>21 </a:t>
            </a:r>
            <a:r>
              <a:rPr lang="en-US" sz="2800" dirty="0"/>
              <a:t>She will bear a son, and you shall call his name Jesus, for he will save his people from their sins.”</a:t>
            </a:r>
          </a:p>
        </p:txBody>
      </p:sp>
    </p:spTree>
    <p:extLst>
      <p:ext uri="{BB962C8B-B14F-4D97-AF65-F5344CB8AC3E}">
        <p14:creationId xmlns:p14="http://schemas.microsoft.com/office/powerpoint/2010/main" val="122944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22 </a:t>
            </a:r>
            <a:r>
              <a:rPr lang="en-US" sz="2800" dirty="0"/>
              <a:t>All this took place to fulfill what the Lord had spoken by the prophet:</a:t>
            </a:r>
          </a:p>
          <a:p>
            <a:pPr marL="0" indent="0">
              <a:lnSpc>
                <a:spcPct val="140000"/>
              </a:lnSpc>
              <a:buNone/>
              <a:tabLst>
                <a:tab pos="1816100" algn="l"/>
              </a:tabLst>
            </a:pPr>
            <a:r>
              <a:rPr lang="en-US" sz="2800" baseline="30000" dirty="0"/>
              <a:t>	23 </a:t>
            </a:r>
            <a:r>
              <a:rPr lang="en-US" sz="2800" dirty="0"/>
              <a:t>“Behold, the virgin shall conceive and bear a son,</a:t>
            </a:r>
            <a:br>
              <a:rPr lang="en-US" sz="2800" dirty="0"/>
            </a:br>
            <a:r>
              <a:rPr lang="en-US" sz="2800" dirty="0"/>
              <a:t>    	and they shall call his name Immanuel”</a:t>
            </a:r>
          </a:p>
          <a:p>
            <a:pPr marL="0" indent="0">
              <a:lnSpc>
                <a:spcPct val="140000"/>
              </a:lnSpc>
              <a:buNone/>
            </a:pPr>
            <a:r>
              <a:rPr lang="en-US" sz="2800" dirty="0"/>
              <a:t>(which means, God with us). </a:t>
            </a:r>
          </a:p>
        </p:txBody>
      </p:sp>
    </p:spTree>
    <p:extLst>
      <p:ext uri="{BB962C8B-B14F-4D97-AF65-F5344CB8AC3E}">
        <p14:creationId xmlns:p14="http://schemas.microsoft.com/office/powerpoint/2010/main" val="224981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aseline="30000" dirty="0"/>
              <a:t>24 </a:t>
            </a:r>
            <a:r>
              <a:rPr lang="en-US" sz="2800" dirty="0"/>
              <a:t>When Joseph woke from sleep, he did as the angel of the Lord commanded him: he took his wife, </a:t>
            </a:r>
            <a:r>
              <a:rPr lang="en-US" sz="2800" baseline="30000" dirty="0"/>
              <a:t>25 </a:t>
            </a:r>
            <a:r>
              <a:rPr lang="en-US" sz="2800" dirty="0"/>
              <a:t>but knew her not until she had given birth to a son. And he called his name Jesus. </a:t>
            </a:r>
            <a:r>
              <a:rPr lang="en-US" sz="2800" i="1" dirty="0"/>
              <a:t>	</a:t>
            </a:r>
          </a:p>
          <a:p>
            <a:pPr marL="0" indent="0">
              <a:lnSpc>
                <a:spcPct val="150000"/>
              </a:lnSpc>
              <a:buNone/>
              <a:tabLst>
                <a:tab pos="5481638" algn="l"/>
              </a:tabLst>
            </a:pPr>
            <a:r>
              <a:rPr lang="en-US" sz="2800" i="1" dirty="0"/>
              <a:t>	-Matthew 1:18-25</a:t>
            </a:r>
            <a:endParaRPr lang="en-US" sz="2800" dirty="0"/>
          </a:p>
        </p:txBody>
      </p:sp>
    </p:spTree>
    <p:extLst>
      <p:ext uri="{BB962C8B-B14F-4D97-AF65-F5344CB8AC3E}">
        <p14:creationId xmlns:p14="http://schemas.microsoft.com/office/powerpoint/2010/main" val="353406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a:bodyPr>
          <a:lstStyle/>
          <a:p>
            <a:r>
              <a:rPr lang="en-US" b="1" i="1" dirty="0"/>
              <a:t>Talking Point 3: </a:t>
            </a:r>
            <a:r>
              <a:rPr lang="en-US" dirty="0"/>
              <a:t>God is with us.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9"/>
            <a:ext cx="10515600" cy="4328284"/>
          </a:xfrm>
        </p:spPr>
        <p:txBody>
          <a:bodyPr/>
          <a:lstStyle/>
          <a:p>
            <a:r>
              <a:rPr lang="en-US" sz="2800" dirty="0"/>
              <a:t>Jesus is with you. How does this impact the way that you endure hardship? The way in which you make decisions? The way in which you choose to use your resources? </a:t>
            </a:r>
          </a:p>
          <a:p>
            <a:pPr marL="0" indent="0">
              <a:buNone/>
            </a:pPr>
            <a:endParaRPr lang="en-US" sz="2800" dirty="0"/>
          </a:p>
          <a:p>
            <a:r>
              <a:rPr lang="en-US" sz="2800" dirty="0"/>
              <a:t>Why is it important that Jesus is both fully man and fully God? </a:t>
            </a:r>
          </a:p>
          <a:p>
            <a:pPr lvl="1"/>
            <a:endParaRPr lang="en-US" dirty="0"/>
          </a:p>
          <a:p>
            <a:endParaRPr lang="en-US" dirty="0"/>
          </a:p>
        </p:txBody>
      </p:sp>
    </p:spTree>
    <p:extLst>
      <p:ext uri="{BB962C8B-B14F-4D97-AF65-F5344CB8AC3E}">
        <p14:creationId xmlns:p14="http://schemas.microsoft.com/office/powerpoint/2010/main" val="128905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257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9"/>
            <a:ext cx="10515600" cy="4328284"/>
          </a:xfrm>
        </p:spPr>
        <p:txBody>
          <a:bodyPr/>
          <a:lstStyle/>
          <a:p>
            <a:pPr marL="0" indent="0">
              <a:buNone/>
            </a:pPr>
            <a:r>
              <a:rPr lang="en-US" sz="2800" dirty="0"/>
              <a:t>THINK about Jesus’ lordship in your life.</a:t>
            </a:r>
          </a:p>
          <a:p>
            <a:pPr marL="0" indent="0">
              <a:buNone/>
            </a:pPr>
            <a:endParaRPr lang="en-US" sz="2800" dirty="0"/>
          </a:p>
          <a:p>
            <a:pPr marL="0" indent="0">
              <a:buNone/>
            </a:pPr>
            <a:r>
              <a:rPr lang="en-US" sz="2800"/>
              <a:t>PRAY that </a:t>
            </a:r>
            <a:r>
              <a:rPr lang="en-US" sz="2800" dirty="0"/>
              <a:t>God’s kingdom would expand.</a:t>
            </a:r>
          </a:p>
          <a:p>
            <a:pPr marL="0" indent="0">
              <a:buNone/>
            </a:pPr>
            <a:endParaRPr lang="en-US" sz="2800" dirty="0"/>
          </a:p>
          <a:p>
            <a:pPr marL="0" indent="0">
              <a:buNone/>
            </a:pPr>
            <a:r>
              <a:rPr lang="en-US" sz="2800" dirty="0"/>
              <a:t>ACT: Share your story this week.</a:t>
            </a:r>
          </a:p>
          <a:p>
            <a:endParaRPr lang="en-US" dirty="0"/>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380819"/>
          </a:xfrm>
        </p:spPr>
        <p:txBody>
          <a:bodyPr>
            <a:normAutofit/>
          </a:bodyPr>
          <a:lstStyle/>
          <a:p>
            <a:pPr marL="0" indent="0">
              <a:buNone/>
              <a:tabLst>
                <a:tab pos="2732088" algn="l"/>
              </a:tabLst>
            </a:pPr>
            <a:r>
              <a:rPr lang="en-US" sz="2800" dirty="0"/>
              <a:t>The book of the genealogy of Jesus Christ, the son of David, the son of Abraham.</a:t>
            </a:r>
          </a:p>
          <a:p>
            <a:pPr marL="0" indent="0">
              <a:buNone/>
              <a:tabLst>
                <a:tab pos="2732088" algn="l"/>
              </a:tabLst>
            </a:pPr>
            <a:endParaRPr lang="en-US" sz="2800" dirty="0"/>
          </a:p>
          <a:p>
            <a:pPr marL="0" indent="0">
              <a:buNone/>
              <a:tabLst>
                <a:tab pos="5481638" algn="l"/>
              </a:tabLst>
            </a:pPr>
            <a:r>
              <a:rPr lang="en-US" sz="2800" dirty="0"/>
              <a:t>	</a:t>
            </a:r>
            <a:r>
              <a:rPr lang="en-US" sz="2800" i="1" dirty="0"/>
              <a:t>-Matthew 1:1</a:t>
            </a:r>
          </a:p>
        </p:txBody>
      </p:sp>
    </p:spTree>
    <p:extLst>
      <p:ext uri="{BB962C8B-B14F-4D97-AF65-F5344CB8AC3E}">
        <p14:creationId xmlns:p14="http://schemas.microsoft.com/office/powerpoint/2010/main" val="287302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3"/>
            <a:ext cx="10515600" cy="925796"/>
          </a:xfrm>
        </p:spPr>
        <p:txBody>
          <a:bodyPr>
            <a:normAutofit fontScale="90000"/>
          </a:bodyPr>
          <a:lstStyle/>
          <a:p>
            <a:r>
              <a:rPr lang="en-US" b="1" i="1" dirty="0"/>
              <a:t>Talking Point 1: </a:t>
            </a:r>
            <a:r>
              <a:rPr lang="en-US" dirty="0"/>
              <a:t>Jesus is the promised king, the fulfillment of Old Testament covenants.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lstStyle/>
          <a:p>
            <a:r>
              <a:rPr lang="en-US" sz="2800" dirty="0"/>
              <a:t>How might the expectations of the Messiah clash with Jesus’ mission? </a:t>
            </a:r>
          </a:p>
          <a:p>
            <a:pPr marL="0" indent="0">
              <a:buNone/>
            </a:pPr>
            <a:endParaRPr lang="en-US" sz="2800" dirty="0"/>
          </a:p>
          <a:p>
            <a:r>
              <a:rPr lang="en-US" sz="2800" dirty="0"/>
              <a:t>How do we cultivate a lifestyle of using our blessings to bless others? </a:t>
            </a:r>
          </a:p>
          <a:p>
            <a:pPr lvl="1"/>
            <a:endParaRPr lang="en-US" dirty="0"/>
          </a:p>
          <a:p>
            <a:endParaRPr lang="en-US" dirty="0"/>
          </a:p>
        </p:txBody>
      </p:sp>
    </p:spTree>
    <p:extLst>
      <p:ext uri="{BB962C8B-B14F-4D97-AF65-F5344CB8AC3E}">
        <p14:creationId xmlns:p14="http://schemas.microsoft.com/office/powerpoint/2010/main" val="33967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882243"/>
          </a:xfrm>
        </p:spPr>
        <p:txBody>
          <a:bodyPr>
            <a:normAutofit/>
          </a:bodyPr>
          <a:lstStyle/>
          <a:p>
            <a:pPr marL="0" indent="0">
              <a:lnSpc>
                <a:spcPct val="160000"/>
              </a:lnSpc>
              <a:buNone/>
              <a:tabLst>
                <a:tab pos="2732088" algn="l"/>
              </a:tabLst>
            </a:pPr>
            <a:r>
              <a:rPr lang="en-US" sz="2800" baseline="30000" dirty="0"/>
              <a:t>2 </a:t>
            </a:r>
            <a:r>
              <a:rPr lang="en-US" sz="2800" dirty="0"/>
              <a:t>Abraham was the father of Isaac, and Isaac the father of Jacob, and Jacob the father of Judah and his brothers, </a:t>
            </a:r>
            <a:r>
              <a:rPr lang="en-US" sz="2800" baseline="30000" dirty="0"/>
              <a:t>3 </a:t>
            </a:r>
            <a:r>
              <a:rPr lang="en-US" sz="2800" dirty="0"/>
              <a:t>and Judah the father of Perez and Zerah by Tamar, and Perez the father of </a:t>
            </a:r>
            <a:r>
              <a:rPr lang="en-US" sz="2800" dirty="0" err="1"/>
              <a:t>Hezron</a:t>
            </a:r>
            <a:r>
              <a:rPr lang="en-US" sz="2800" dirty="0"/>
              <a:t>, and </a:t>
            </a:r>
            <a:r>
              <a:rPr lang="en-US" sz="2800" dirty="0" err="1"/>
              <a:t>Hezron</a:t>
            </a:r>
            <a:r>
              <a:rPr lang="en-US" sz="2800" dirty="0"/>
              <a:t> the father of Ram, </a:t>
            </a:r>
            <a:r>
              <a:rPr lang="en-US" sz="2800" baseline="30000" dirty="0"/>
              <a:t>4 </a:t>
            </a:r>
            <a:r>
              <a:rPr lang="en-US" sz="2800" dirty="0"/>
              <a:t>and Ram the father of </a:t>
            </a:r>
            <a:r>
              <a:rPr lang="en-US" sz="2800" dirty="0" err="1"/>
              <a:t>Amminadab</a:t>
            </a:r>
            <a:r>
              <a:rPr lang="en-US" sz="2800" dirty="0"/>
              <a:t>, and </a:t>
            </a:r>
            <a:r>
              <a:rPr lang="en-US" sz="2800" dirty="0" err="1"/>
              <a:t>Amminadab</a:t>
            </a:r>
            <a:r>
              <a:rPr lang="en-US" sz="2800" dirty="0"/>
              <a:t> the father of </a:t>
            </a:r>
            <a:r>
              <a:rPr lang="en-US" sz="2800" dirty="0" err="1"/>
              <a:t>Nahshon</a:t>
            </a:r>
            <a:r>
              <a:rPr lang="en-US" sz="2800" dirty="0"/>
              <a:t>, and </a:t>
            </a:r>
            <a:r>
              <a:rPr lang="en-US" sz="2800" dirty="0" err="1"/>
              <a:t>Nahshon</a:t>
            </a:r>
            <a:r>
              <a:rPr lang="en-US" sz="2800" dirty="0"/>
              <a:t> the father of Salmon, </a:t>
            </a:r>
            <a:endParaRPr lang="en-US" sz="2800" i="1" dirty="0"/>
          </a:p>
        </p:txBody>
      </p:sp>
    </p:spTree>
    <p:extLst>
      <p:ext uri="{BB962C8B-B14F-4D97-AF65-F5344CB8AC3E}">
        <p14:creationId xmlns:p14="http://schemas.microsoft.com/office/powerpoint/2010/main" val="175906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882243"/>
          </a:xfrm>
        </p:spPr>
        <p:txBody>
          <a:bodyPr>
            <a:normAutofit/>
          </a:bodyPr>
          <a:lstStyle/>
          <a:p>
            <a:pPr marL="0" indent="0">
              <a:lnSpc>
                <a:spcPct val="160000"/>
              </a:lnSpc>
              <a:buNone/>
              <a:tabLst>
                <a:tab pos="2732088" algn="l"/>
              </a:tabLst>
            </a:pPr>
            <a:r>
              <a:rPr lang="en-US" sz="2800" baseline="30000" dirty="0"/>
              <a:t>5 </a:t>
            </a:r>
            <a:r>
              <a:rPr lang="en-US" sz="2800" dirty="0"/>
              <a:t>and Salmon the father of Boaz by Rahab, and Boaz the father of Obed by Ruth, and Obed the father of Jesse, </a:t>
            </a:r>
            <a:r>
              <a:rPr lang="en-US" sz="2800" baseline="30000" dirty="0"/>
              <a:t>6 </a:t>
            </a:r>
            <a:r>
              <a:rPr lang="en-US" sz="2800" dirty="0"/>
              <a:t>and Jesse the father of David the king. And David was the father of Solomon by the wife of Uriah, </a:t>
            </a:r>
            <a:r>
              <a:rPr lang="en-US" sz="2800" baseline="30000" dirty="0"/>
              <a:t>7 </a:t>
            </a:r>
            <a:r>
              <a:rPr lang="en-US" sz="2800" dirty="0"/>
              <a:t>and Solomon the father of Rehoboam, and Rehoboam the father of Abijah, and Abijah the father of Asaph, </a:t>
            </a:r>
            <a:endParaRPr lang="en-US" sz="2800" i="1" dirty="0"/>
          </a:p>
        </p:txBody>
      </p:sp>
    </p:spTree>
    <p:extLst>
      <p:ext uri="{BB962C8B-B14F-4D97-AF65-F5344CB8AC3E}">
        <p14:creationId xmlns:p14="http://schemas.microsoft.com/office/powerpoint/2010/main" val="49474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lnSpcReduction="10000"/>
          </a:bodyPr>
          <a:lstStyle/>
          <a:p>
            <a:pPr marL="0" indent="0">
              <a:lnSpc>
                <a:spcPct val="160000"/>
              </a:lnSpc>
              <a:buNone/>
            </a:pPr>
            <a:r>
              <a:rPr lang="en-US" sz="2800" baseline="30000" dirty="0"/>
              <a:t>8 </a:t>
            </a:r>
            <a:r>
              <a:rPr lang="en-US" sz="2800" dirty="0"/>
              <a:t>and Asaph the father of Jehoshaphat, and Jehoshaphat the father of </a:t>
            </a:r>
            <a:r>
              <a:rPr lang="en-US" sz="2800" dirty="0" err="1"/>
              <a:t>Joram</a:t>
            </a:r>
            <a:r>
              <a:rPr lang="en-US" sz="2800" dirty="0"/>
              <a:t>, and </a:t>
            </a:r>
            <a:r>
              <a:rPr lang="en-US" sz="2800" dirty="0" err="1"/>
              <a:t>Joram</a:t>
            </a:r>
            <a:r>
              <a:rPr lang="en-US" sz="2800" dirty="0"/>
              <a:t> the father of Uzziah, </a:t>
            </a:r>
            <a:r>
              <a:rPr lang="en-US" sz="2800" baseline="30000" dirty="0"/>
              <a:t>9 </a:t>
            </a:r>
            <a:r>
              <a:rPr lang="en-US" sz="2800" dirty="0"/>
              <a:t>and Uzziah the father of Jotham, and Jotham the father of Ahaz, and Ahaz the father of Hezekiah, </a:t>
            </a:r>
            <a:r>
              <a:rPr lang="en-US" sz="2800" baseline="30000" dirty="0"/>
              <a:t>10 </a:t>
            </a:r>
            <a:r>
              <a:rPr lang="en-US" sz="2800" dirty="0"/>
              <a:t>and Hezekiah the father of Manasseh, and Manasseh the father of Amos, and Amos the father of Josiah, </a:t>
            </a:r>
            <a:r>
              <a:rPr lang="en-US" sz="2800" baseline="30000" dirty="0"/>
              <a:t>11 </a:t>
            </a:r>
            <a:r>
              <a:rPr lang="en-US" sz="2800" dirty="0"/>
              <a:t>and Josiah the father of </a:t>
            </a:r>
            <a:r>
              <a:rPr lang="en-US" sz="2800" dirty="0" err="1"/>
              <a:t>Jechoniah</a:t>
            </a:r>
            <a:r>
              <a:rPr lang="en-US" sz="2800" dirty="0"/>
              <a:t> and his brothers, at the time of the deportation to Babylon.</a:t>
            </a:r>
          </a:p>
        </p:txBody>
      </p:sp>
    </p:spTree>
    <p:extLst>
      <p:ext uri="{BB962C8B-B14F-4D97-AF65-F5344CB8AC3E}">
        <p14:creationId xmlns:p14="http://schemas.microsoft.com/office/powerpoint/2010/main" val="247333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aseline="30000" dirty="0"/>
              <a:t>12 </a:t>
            </a:r>
            <a:r>
              <a:rPr lang="en-US" sz="2800" dirty="0"/>
              <a:t>And after the deportation to Babylon: </a:t>
            </a:r>
            <a:r>
              <a:rPr lang="en-US" sz="2800" dirty="0" err="1"/>
              <a:t>Jechoniah</a:t>
            </a:r>
            <a:r>
              <a:rPr lang="en-US" sz="2800" dirty="0"/>
              <a:t> was the father of </a:t>
            </a:r>
            <a:r>
              <a:rPr lang="en-US" sz="2800" dirty="0" err="1"/>
              <a:t>Shealtiel</a:t>
            </a:r>
            <a:r>
              <a:rPr lang="en-US" sz="2800" dirty="0"/>
              <a:t>,</a:t>
            </a:r>
            <a:r>
              <a:rPr lang="en-US" sz="2800" baseline="30000" dirty="0"/>
              <a:t> </a:t>
            </a:r>
            <a:r>
              <a:rPr lang="en-US" sz="2800" dirty="0"/>
              <a:t>and </a:t>
            </a:r>
            <a:r>
              <a:rPr lang="en-US" sz="2800" dirty="0" err="1"/>
              <a:t>Shealtiel</a:t>
            </a:r>
            <a:r>
              <a:rPr lang="en-US" sz="2800" dirty="0"/>
              <a:t> the father of Zerubbabel, </a:t>
            </a:r>
            <a:r>
              <a:rPr lang="en-US" sz="2800" baseline="30000" dirty="0"/>
              <a:t>13 </a:t>
            </a:r>
            <a:r>
              <a:rPr lang="en-US" sz="2800" dirty="0"/>
              <a:t>and Zerubbabel the father of </a:t>
            </a:r>
            <a:r>
              <a:rPr lang="en-US" sz="2800" dirty="0" err="1"/>
              <a:t>Abiud</a:t>
            </a:r>
            <a:r>
              <a:rPr lang="en-US" sz="2800" dirty="0"/>
              <a:t>, and </a:t>
            </a:r>
            <a:r>
              <a:rPr lang="en-US" sz="2800" dirty="0" err="1"/>
              <a:t>Abiud</a:t>
            </a:r>
            <a:r>
              <a:rPr lang="en-US" sz="2800" dirty="0"/>
              <a:t> the father of Eliakim, and Eliakim the father of </a:t>
            </a:r>
            <a:r>
              <a:rPr lang="en-US" sz="2800" dirty="0" err="1"/>
              <a:t>Azor</a:t>
            </a:r>
            <a:r>
              <a:rPr lang="en-US" sz="2800" dirty="0"/>
              <a:t>, </a:t>
            </a:r>
            <a:r>
              <a:rPr lang="en-US" sz="2800" baseline="30000" dirty="0"/>
              <a:t>14 </a:t>
            </a:r>
            <a:r>
              <a:rPr lang="en-US" sz="2800" dirty="0"/>
              <a:t>and </a:t>
            </a:r>
            <a:r>
              <a:rPr lang="en-US" sz="2800" dirty="0" err="1"/>
              <a:t>Azor</a:t>
            </a:r>
            <a:r>
              <a:rPr lang="en-US" sz="2800" dirty="0"/>
              <a:t> the father of Zadok, and Zadok the father of Achim, and Achim the father of Eliud, </a:t>
            </a:r>
            <a:r>
              <a:rPr lang="en-US" sz="2800" baseline="30000" dirty="0"/>
              <a:t>15 </a:t>
            </a:r>
            <a:r>
              <a:rPr lang="en-US" sz="2800" dirty="0"/>
              <a:t>and Eliud the father of </a:t>
            </a:r>
            <a:r>
              <a:rPr lang="en-US" sz="2800" dirty="0" err="1"/>
              <a:t>Eleazar</a:t>
            </a:r>
            <a:r>
              <a:rPr lang="en-US" sz="2800" dirty="0"/>
              <a:t>, and </a:t>
            </a:r>
            <a:r>
              <a:rPr lang="en-US" sz="2800" dirty="0" err="1"/>
              <a:t>Eleazar</a:t>
            </a:r>
            <a:r>
              <a:rPr lang="en-US" sz="2800" dirty="0"/>
              <a:t> the father of </a:t>
            </a:r>
            <a:r>
              <a:rPr lang="en-US" sz="2800" dirty="0" err="1"/>
              <a:t>Matthan</a:t>
            </a:r>
            <a:r>
              <a:rPr lang="en-US" sz="2800" dirty="0"/>
              <a:t>, and </a:t>
            </a:r>
            <a:r>
              <a:rPr lang="en-US" sz="2800" dirty="0" err="1"/>
              <a:t>Matthan</a:t>
            </a:r>
            <a:r>
              <a:rPr lang="en-US" sz="2800" dirty="0"/>
              <a:t> the father of Jacob, </a:t>
            </a:r>
          </a:p>
        </p:txBody>
      </p:sp>
    </p:spTree>
    <p:extLst>
      <p:ext uri="{BB962C8B-B14F-4D97-AF65-F5344CB8AC3E}">
        <p14:creationId xmlns:p14="http://schemas.microsoft.com/office/powerpoint/2010/main" val="72942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aseline="30000" dirty="0"/>
              <a:t>16 </a:t>
            </a:r>
            <a:r>
              <a:rPr lang="en-US" sz="2800" dirty="0"/>
              <a:t>and Jacob the father of Joseph the husband of Mary, of whom Jesus was born, who is called Christ. </a:t>
            </a:r>
            <a:r>
              <a:rPr lang="en-US" sz="2800" baseline="30000" dirty="0"/>
              <a:t>17 </a:t>
            </a:r>
            <a:r>
              <a:rPr lang="en-US" sz="2800" dirty="0"/>
              <a:t>So all the generations from Abraham to David were fourteen generations, and from David to the deportation to Babylon fourteen generations, and from the deportation to Babylon to the Christ fourteen generations.</a:t>
            </a:r>
          </a:p>
          <a:p>
            <a:pPr marL="0" indent="0">
              <a:lnSpc>
                <a:spcPct val="150000"/>
              </a:lnSpc>
              <a:buNone/>
              <a:tabLst>
                <a:tab pos="5481638" algn="l"/>
              </a:tabLst>
            </a:pPr>
            <a:r>
              <a:rPr lang="en-US" sz="2800" i="1" dirty="0"/>
              <a:t>	-Matthew 1:2-17</a:t>
            </a:r>
            <a:endParaRPr lang="en-US" sz="2800" dirty="0"/>
          </a:p>
        </p:txBody>
      </p:sp>
    </p:spTree>
    <p:extLst>
      <p:ext uri="{BB962C8B-B14F-4D97-AF65-F5344CB8AC3E}">
        <p14:creationId xmlns:p14="http://schemas.microsoft.com/office/powerpoint/2010/main" val="379446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2: </a:t>
            </a:r>
            <a:r>
              <a:rPr lang="en-US" dirty="0"/>
              <a:t>God is faithful, saving and using imperfect people.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395130"/>
            <a:ext cx="10515600" cy="4328284"/>
          </a:xfrm>
        </p:spPr>
        <p:txBody>
          <a:bodyPr/>
          <a:lstStyle/>
          <a:p>
            <a:r>
              <a:rPr lang="en-US" sz="2800" dirty="0"/>
              <a:t>What strikes you about the Holy Spirit leading Matthew to include the names in the genealogy? </a:t>
            </a:r>
          </a:p>
          <a:p>
            <a:endParaRPr lang="en-US" sz="2800" dirty="0"/>
          </a:p>
          <a:p>
            <a:r>
              <a:rPr lang="en-US" sz="2800" dirty="0"/>
              <a:t>How might those included in the genealogy challenge Jewish expectations? </a:t>
            </a:r>
          </a:p>
          <a:p>
            <a:pPr lvl="1"/>
            <a:endParaRPr lang="en-US" dirty="0"/>
          </a:p>
          <a:p>
            <a:endParaRPr lang="en-US" dirty="0"/>
          </a:p>
        </p:txBody>
      </p:sp>
    </p:spTree>
    <p:extLst>
      <p:ext uri="{BB962C8B-B14F-4D97-AF65-F5344CB8AC3E}">
        <p14:creationId xmlns:p14="http://schemas.microsoft.com/office/powerpoint/2010/main" val="192011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5772</TotalTime>
  <Words>844</Words>
  <Application>Microsoft Macintosh PowerPoint</Application>
  <PresentationFormat>Widescreen</PresentationFormat>
  <Paragraphs>35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Avenir Light</vt:lpstr>
      <vt:lpstr>Calibri</vt:lpstr>
      <vt:lpstr>Office Theme</vt:lpstr>
      <vt:lpstr>Week 1 Matthew 1</vt:lpstr>
      <vt:lpstr>PowerPoint Presentation</vt:lpstr>
      <vt:lpstr>Talking Point 1: Jesus is the promised king, the fulfillment of Old Testament covenants. </vt:lpstr>
      <vt:lpstr>PowerPoint Presentation</vt:lpstr>
      <vt:lpstr>PowerPoint Presentation</vt:lpstr>
      <vt:lpstr>PowerPoint Presentation</vt:lpstr>
      <vt:lpstr>PowerPoint Presentation</vt:lpstr>
      <vt:lpstr>PowerPoint Presentation</vt:lpstr>
      <vt:lpstr>Talking Point 2: God is faithful, saving and using imperfect people. </vt:lpstr>
      <vt:lpstr>PowerPoint Presentation</vt:lpstr>
      <vt:lpstr>PowerPoint Presentation</vt:lpstr>
      <vt:lpstr>PowerPoint Presentation</vt:lpstr>
      <vt:lpstr>PowerPoint Presentation</vt:lpstr>
      <vt:lpstr>Talking Point 3: God is with us.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42</cp:revision>
  <cp:lastPrinted>2020-07-07T17:39:11Z</cp:lastPrinted>
  <dcterms:created xsi:type="dcterms:W3CDTF">2020-04-14T21:31:30Z</dcterms:created>
  <dcterms:modified xsi:type="dcterms:W3CDTF">2020-09-01T19:30:36Z</dcterms:modified>
</cp:coreProperties>
</file>